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3" r:id="rId5"/>
  </p:sldMasterIdLst>
  <p:notesMasterIdLst>
    <p:notesMasterId r:id="rId20"/>
  </p:notesMasterIdLst>
  <p:sldIdLst>
    <p:sldId id="256" r:id="rId6"/>
    <p:sldId id="291" r:id="rId7"/>
    <p:sldId id="292" r:id="rId8"/>
    <p:sldId id="293" r:id="rId9"/>
    <p:sldId id="294" r:id="rId10"/>
    <p:sldId id="287" r:id="rId11"/>
    <p:sldId id="288" r:id="rId12"/>
    <p:sldId id="289" r:id="rId13"/>
    <p:sldId id="290" r:id="rId14"/>
    <p:sldId id="286" r:id="rId15"/>
    <p:sldId id="284" r:id="rId16"/>
    <p:sldId id="257" r:id="rId17"/>
    <p:sldId id="258" r:id="rId18"/>
    <p:sldId id="285" r:id="rId19"/>
  </p:sldIdLst>
  <p:sldSz cx="9144000" cy="5143500" type="screen16x9"/>
  <p:notesSz cx="6858000" cy="9144000"/>
  <p:defaultText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nteract" initials="i" lastIdx="4" clrIdx="0">
    <p:extLst>
      <p:ext uri="{19B8F6BF-5375-455C-9EA6-DF929625EA0E}">
        <p15:presenceInfo xmlns:p15="http://schemas.microsoft.com/office/powerpoint/2012/main" userId="S::interact@reliefsolutions.org::dbb52725-903f-4db7-a350-cc1c21cb8dce" providerId="AD"/>
      </p:ext>
    </p:extLst>
  </p:cmAuthor>
  <p:cmAuthor id="2" name="Mäder Ian" initials="MI" lastIdx="3" clrIdx="1">
    <p:extLst>
      <p:ext uri="{19B8F6BF-5375-455C-9EA6-DF929625EA0E}">
        <p15:presenceInfo xmlns:p15="http://schemas.microsoft.com/office/powerpoint/2012/main" userId="S::ian.maeder@hmk-aem.ch::e71b16d8-5f5e-4af1-af7e-e09f1a99a8b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39D185-907C-4682-8E30-10A933CD1FA5}" v="37" dt="2026-09-23T10:22:44.2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6275" autoAdjust="0"/>
  </p:normalViewPr>
  <p:slideViewPr>
    <p:cSldViewPr snapToGrid="0">
      <p:cViewPr varScale="1">
        <p:scale>
          <a:sx n="96" d="100"/>
          <a:sy n="96" d="100"/>
        </p:scale>
        <p:origin x="2034" y="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abienne Guélat" userId="b429610d-04bb-46ba-bed9-ec90a8918b27" providerId="ADAL" clId="{3DE2FB26-F9A4-4A30-A99A-AEB2F8100C9B}"/>
    <pc:docChg chg="custSel addSld delSld modSld sldOrd">
      <pc:chgData name="Fabienne Guélat" userId="b429610d-04bb-46ba-bed9-ec90a8918b27" providerId="ADAL" clId="{3DE2FB26-F9A4-4A30-A99A-AEB2F8100C9B}" dt="2026-09-23T10:22:57.920" v="1449" actId="20577"/>
      <pc:docMkLst>
        <pc:docMk/>
      </pc:docMkLst>
      <pc:sldChg chg="ord">
        <pc:chgData name="Fabienne Guélat" userId="b429610d-04bb-46ba-bed9-ec90a8918b27" providerId="ADAL" clId="{3DE2FB26-F9A4-4A30-A99A-AEB2F8100C9B}" dt="2026-09-23T10:22:00.666" v="1438"/>
        <pc:sldMkLst>
          <pc:docMk/>
          <pc:sldMk cId="4259612882" sldId="257"/>
        </pc:sldMkLst>
      </pc:sldChg>
      <pc:sldChg chg="ord">
        <pc:chgData name="Fabienne Guélat" userId="b429610d-04bb-46ba-bed9-ec90a8918b27" providerId="ADAL" clId="{3DE2FB26-F9A4-4A30-A99A-AEB2F8100C9B}" dt="2026-09-23T10:22:00.666" v="1438"/>
        <pc:sldMkLst>
          <pc:docMk/>
          <pc:sldMk cId="3392027473" sldId="258"/>
        </pc:sldMkLst>
      </pc:sldChg>
      <pc:sldChg chg="modSp mod ord">
        <pc:chgData name="Fabienne Guélat" userId="b429610d-04bb-46ba-bed9-ec90a8918b27" providerId="ADAL" clId="{3DE2FB26-F9A4-4A30-A99A-AEB2F8100C9B}" dt="2026-09-23T10:22:00.666" v="1438"/>
        <pc:sldMkLst>
          <pc:docMk/>
          <pc:sldMk cId="3663961976" sldId="284"/>
        </pc:sldMkLst>
        <pc:spChg chg="mod">
          <ac:chgData name="Fabienne Guélat" userId="b429610d-04bb-46ba-bed9-ec90a8918b27" providerId="ADAL" clId="{3DE2FB26-F9A4-4A30-A99A-AEB2F8100C9B}" dt="2026-09-23T07:47:39.284" v="0" actId="1076"/>
          <ac:spMkLst>
            <pc:docMk/>
            <pc:sldMk cId="3663961976" sldId="284"/>
            <ac:spMk id="12" creationId="{7D1E0FDF-2DE9-DFCA-0C39-1156E151993C}"/>
          </ac:spMkLst>
        </pc:spChg>
        <pc:picChg chg="mod">
          <ac:chgData name="Fabienne Guélat" userId="b429610d-04bb-46ba-bed9-ec90a8918b27" providerId="ADAL" clId="{3DE2FB26-F9A4-4A30-A99A-AEB2F8100C9B}" dt="2026-09-23T07:47:49.054" v="2" actId="1076"/>
          <ac:picMkLst>
            <pc:docMk/>
            <pc:sldMk cId="3663961976" sldId="284"/>
            <ac:picMk id="5" creationId="{7A618001-1E15-FC20-FB00-C1EE1A3EED5E}"/>
          </ac:picMkLst>
        </pc:picChg>
      </pc:sldChg>
      <pc:sldChg chg="ord">
        <pc:chgData name="Fabienne Guélat" userId="b429610d-04bb-46ba-bed9-ec90a8918b27" providerId="ADAL" clId="{3DE2FB26-F9A4-4A30-A99A-AEB2F8100C9B}" dt="2026-09-23T10:22:00.666" v="1438"/>
        <pc:sldMkLst>
          <pc:docMk/>
          <pc:sldMk cId="1701302914" sldId="285"/>
        </pc:sldMkLst>
      </pc:sldChg>
      <pc:sldChg chg="modSp add mod modNotesTx">
        <pc:chgData name="Fabienne Guélat" userId="b429610d-04bb-46ba-bed9-ec90a8918b27" providerId="ADAL" clId="{3DE2FB26-F9A4-4A30-A99A-AEB2F8100C9B}" dt="2026-09-23T08:06:29.849" v="625" actId="113"/>
        <pc:sldMkLst>
          <pc:docMk/>
          <pc:sldMk cId="1721037294" sldId="286"/>
        </pc:sldMkLst>
        <pc:spChg chg="mod">
          <ac:chgData name="Fabienne Guélat" userId="b429610d-04bb-46ba-bed9-ec90a8918b27" providerId="ADAL" clId="{3DE2FB26-F9A4-4A30-A99A-AEB2F8100C9B}" dt="2026-09-23T07:56:53.282" v="10" actId="20577"/>
          <ac:spMkLst>
            <pc:docMk/>
            <pc:sldMk cId="1721037294" sldId="286"/>
            <ac:spMk id="2" creationId="{4F344F1D-ED38-5D6B-8738-030D381FEBBC}"/>
          </ac:spMkLst>
        </pc:spChg>
        <pc:spChg chg="mod">
          <ac:chgData name="Fabienne Guélat" userId="b429610d-04bb-46ba-bed9-ec90a8918b27" providerId="ADAL" clId="{3DE2FB26-F9A4-4A30-A99A-AEB2F8100C9B}" dt="2026-09-23T08:06:29.849" v="625" actId="113"/>
          <ac:spMkLst>
            <pc:docMk/>
            <pc:sldMk cId="1721037294" sldId="286"/>
            <ac:spMk id="11" creationId="{7F1E880F-868B-08F8-3E2F-67F704572D6D}"/>
          </ac:spMkLst>
        </pc:spChg>
      </pc:sldChg>
      <pc:sldChg chg="addSp delSp modSp add mod modNotesTx">
        <pc:chgData name="Fabienne Guélat" userId="b429610d-04bb-46ba-bed9-ec90a8918b27" providerId="ADAL" clId="{3DE2FB26-F9A4-4A30-A99A-AEB2F8100C9B}" dt="2026-09-23T08:10:36.539" v="711" actId="1076"/>
        <pc:sldMkLst>
          <pc:docMk/>
          <pc:sldMk cId="3964559261" sldId="287"/>
        </pc:sldMkLst>
        <pc:spChg chg="mod">
          <ac:chgData name="Fabienne Guélat" userId="b429610d-04bb-46ba-bed9-ec90a8918b27" providerId="ADAL" clId="{3DE2FB26-F9A4-4A30-A99A-AEB2F8100C9B}" dt="2026-09-23T08:07:07.504" v="634" actId="20577"/>
          <ac:spMkLst>
            <pc:docMk/>
            <pc:sldMk cId="3964559261" sldId="287"/>
            <ac:spMk id="2" creationId="{50633B58-D752-AB7F-403C-B8CBF4E64048}"/>
          </ac:spMkLst>
        </pc:spChg>
        <pc:spChg chg="mod">
          <ac:chgData name="Fabienne Guélat" userId="b429610d-04bb-46ba-bed9-ec90a8918b27" providerId="ADAL" clId="{3DE2FB26-F9A4-4A30-A99A-AEB2F8100C9B}" dt="2026-09-23T08:08:13.354" v="689" actId="20577"/>
          <ac:spMkLst>
            <pc:docMk/>
            <pc:sldMk cId="3964559261" sldId="287"/>
            <ac:spMk id="12" creationId="{FB7E52FF-E513-2934-CFBB-59591CFCE88C}"/>
          </ac:spMkLst>
        </pc:spChg>
        <pc:picChg chg="add del mod">
          <ac:chgData name="Fabienne Guélat" userId="b429610d-04bb-46ba-bed9-ec90a8918b27" providerId="ADAL" clId="{3DE2FB26-F9A4-4A30-A99A-AEB2F8100C9B}" dt="2026-09-23T08:10:28.917" v="708" actId="478"/>
          <ac:picMkLst>
            <pc:docMk/>
            <pc:sldMk cId="3964559261" sldId="287"/>
            <ac:picMk id="4" creationId="{2914C9A1-DA13-C514-0023-DA1F3064E54E}"/>
          </ac:picMkLst>
        </pc:picChg>
        <pc:picChg chg="del">
          <ac:chgData name="Fabienne Guélat" userId="b429610d-04bb-46ba-bed9-ec90a8918b27" providerId="ADAL" clId="{3DE2FB26-F9A4-4A30-A99A-AEB2F8100C9B}" dt="2026-09-23T08:09:21.621" v="691" actId="478"/>
          <ac:picMkLst>
            <pc:docMk/>
            <pc:sldMk cId="3964559261" sldId="287"/>
            <ac:picMk id="5" creationId="{3B91DA9F-88A2-426F-2A37-CC36F1B96D9E}"/>
          </ac:picMkLst>
        </pc:picChg>
        <pc:picChg chg="add mod">
          <ac:chgData name="Fabienne Guélat" userId="b429610d-04bb-46ba-bed9-ec90a8918b27" providerId="ADAL" clId="{3DE2FB26-F9A4-4A30-A99A-AEB2F8100C9B}" dt="2026-09-23T08:10:36.539" v="711" actId="1076"/>
          <ac:picMkLst>
            <pc:docMk/>
            <pc:sldMk cId="3964559261" sldId="287"/>
            <ac:picMk id="7" creationId="{ED63329B-E8CA-9253-D592-F6CCDFD38971}"/>
          </ac:picMkLst>
        </pc:picChg>
      </pc:sldChg>
      <pc:sldChg chg="addSp delSp modSp add mod modNotesTx">
        <pc:chgData name="Fabienne Guélat" userId="b429610d-04bb-46ba-bed9-ec90a8918b27" providerId="ADAL" clId="{3DE2FB26-F9A4-4A30-A99A-AEB2F8100C9B}" dt="2026-09-23T09:00:30.244" v="1113" actId="20578"/>
        <pc:sldMkLst>
          <pc:docMk/>
          <pc:sldMk cId="1866601281" sldId="288"/>
        </pc:sldMkLst>
        <pc:spChg chg="mod">
          <ac:chgData name="Fabienne Guélat" userId="b429610d-04bb-46ba-bed9-ec90a8918b27" providerId="ADAL" clId="{3DE2FB26-F9A4-4A30-A99A-AEB2F8100C9B}" dt="2026-09-23T08:17:27.302" v="744" actId="20577"/>
          <ac:spMkLst>
            <pc:docMk/>
            <pc:sldMk cId="1866601281" sldId="288"/>
            <ac:spMk id="2" creationId="{E816F3C6-A743-72D4-4C47-A9C269410140}"/>
          </ac:spMkLst>
        </pc:spChg>
        <pc:spChg chg="mod">
          <ac:chgData name="Fabienne Guélat" userId="b429610d-04bb-46ba-bed9-ec90a8918b27" providerId="ADAL" clId="{3DE2FB26-F9A4-4A30-A99A-AEB2F8100C9B}" dt="2026-09-23T09:00:30.244" v="1113" actId="20578"/>
          <ac:spMkLst>
            <pc:docMk/>
            <pc:sldMk cId="1866601281" sldId="288"/>
            <ac:spMk id="5" creationId="{63087F5D-6AE0-6781-D478-B63E26C93CD2}"/>
          </ac:spMkLst>
        </pc:spChg>
        <pc:picChg chg="del mod">
          <ac:chgData name="Fabienne Guélat" userId="b429610d-04bb-46ba-bed9-ec90a8918b27" providerId="ADAL" clId="{3DE2FB26-F9A4-4A30-A99A-AEB2F8100C9B}" dt="2026-09-23T08:22:53.052" v="998" actId="478"/>
          <ac:picMkLst>
            <pc:docMk/>
            <pc:sldMk cId="1866601281" sldId="288"/>
            <ac:picMk id="4" creationId="{A2C4E6AF-71BC-1B29-20BC-43038F02F656}"/>
          </ac:picMkLst>
        </pc:picChg>
        <pc:picChg chg="add mod">
          <ac:chgData name="Fabienne Guélat" userId="b429610d-04bb-46ba-bed9-ec90a8918b27" providerId="ADAL" clId="{3DE2FB26-F9A4-4A30-A99A-AEB2F8100C9B}" dt="2026-09-23T08:44:57.107" v="1097" actId="1076"/>
          <ac:picMkLst>
            <pc:docMk/>
            <pc:sldMk cId="1866601281" sldId="288"/>
            <ac:picMk id="6" creationId="{ABF78C7D-5BA0-FA0A-A60E-21DDBEEF1A45}"/>
          </ac:picMkLst>
        </pc:picChg>
      </pc:sldChg>
      <pc:sldChg chg="addSp delSp modSp add mod modNotesTx">
        <pc:chgData name="Fabienne Guélat" userId="b429610d-04bb-46ba-bed9-ec90a8918b27" providerId="ADAL" clId="{3DE2FB26-F9A4-4A30-A99A-AEB2F8100C9B}" dt="2026-09-23T09:01:23.426" v="1114" actId="2711"/>
        <pc:sldMkLst>
          <pc:docMk/>
          <pc:sldMk cId="1261500444" sldId="289"/>
        </pc:sldMkLst>
        <pc:spChg chg="mod">
          <ac:chgData name="Fabienne Guélat" userId="b429610d-04bb-46ba-bed9-ec90a8918b27" providerId="ADAL" clId="{3DE2FB26-F9A4-4A30-A99A-AEB2F8100C9B}" dt="2026-09-23T08:26:57.578" v="1046" actId="20577"/>
          <ac:spMkLst>
            <pc:docMk/>
            <pc:sldMk cId="1261500444" sldId="289"/>
            <ac:spMk id="2" creationId="{C1D85E82-8ABE-42F0-FAB8-B02E591C5537}"/>
          </ac:spMkLst>
        </pc:spChg>
        <pc:spChg chg="mod">
          <ac:chgData name="Fabienne Guélat" userId="b429610d-04bb-46ba-bed9-ec90a8918b27" providerId="ADAL" clId="{3DE2FB26-F9A4-4A30-A99A-AEB2F8100C9B}" dt="2026-09-23T09:01:23.426" v="1114" actId="2711"/>
          <ac:spMkLst>
            <pc:docMk/>
            <pc:sldMk cId="1261500444" sldId="289"/>
            <ac:spMk id="11" creationId="{801B1454-FB53-A87C-6125-18A0170CF1AA}"/>
          </ac:spMkLst>
        </pc:spChg>
        <pc:picChg chg="del mod">
          <ac:chgData name="Fabienne Guélat" userId="b429610d-04bb-46ba-bed9-ec90a8918b27" providerId="ADAL" clId="{3DE2FB26-F9A4-4A30-A99A-AEB2F8100C9B}" dt="2026-09-23T08:45:20.930" v="1098" actId="478"/>
          <ac:picMkLst>
            <pc:docMk/>
            <pc:sldMk cId="1261500444" sldId="289"/>
            <ac:picMk id="4" creationId="{97381861-E9C9-584D-A5B9-4740A5D4DE69}"/>
          </ac:picMkLst>
        </pc:picChg>
        <pc:picChg chg="add mod modCrop">
          <ac:chgData name="Fabienne Guélat" userId="b429610d-04bb-46ba-bed9-ec90a8918b27" providerId="ADAL" clId="{3DE2FB26-F9A4-4A30-A99A-AEB2F8100C9B}" dt="2026-09-23T09:00:12.416" v="1112" actId="1076"/>
          <ac:picMkLst>
            <pc:docMk/>
            <pc:sldMk cId="1261500444" sldId="289"/>
            <ac:picMk id="5" creationId="{A1BFF37C-2E78-BF4F-3C2D-50EF3DDAF7EE}"/>
          </ac:picMkLst>
        </pc:picChg>
      </pc:sldChg>
      <pc:sldChg chg="new del">
        <pc:chgData name="Fabienne Guélat" userId="b429610d-04bb-46ba-bed9-ec90a8918b27" providerId="ADAL" clId="{3DE2FB26-F9A4-4A30-A99A-AEB2F8100C9B}" dt="2026-09-23T08:31:20.792" v="1055" actId="47"/>
        <pc:sldMkLst>
          <pc:docMk/>
          <pc:sldMk cId="1149657553" sldId="290"/>
        </pc:sldMkLst>
      </pc:sldChg>
      <pc:sldChg chg="addSp delSp modSp add mod modNotesTx">
        <pc:chgData name="Fabienne Guélat" userId="b429610d-04bb-46ba-bed9-ec90a8918b27" providerId="ADAL" clId="{3DE2FB26-F9A4-4A30-A99A-AEB2F8100C9B}" dt="2026-09-23T09:07:06.617" v="1122" actId="1076"/>
        <pc:sldMkLst>
          <pc:docMk/>
          <pc:sldMk cId="2735354722" sldId="290"/>
        </pc:sldMkLst>
        <pc:spChg chg="mod">
          <ac:chgData name="Fabienne Guélat" userId="b429610d-04bb-46ba-bed9-ec90a8918b27" providerId="ADAL" clId="{3DE2FB26-F9A4-4A30-A99A-AEB2F8100C9B}" dt="2026-09-23T08:33:54.717" v="1088" actId="27636"/>
          <ac:spMkLst>
            <pc:docMk/>
            <pc:sldMk cId="2735354722" sldId="290"/>
            <ac:spMk id="2" creationId="{8A7E8978-2969-BFD1-E3F7-15A64CC81119}"/>
          </ac:spMkLst>
        </pc:spChg>
        <pc:spChg chg="mod">
          <ac:chgData name="Fabienne Guélat" userId="b429610d-04bb-46ba-bed9-ec90a8918b27" providerId="ADAL" clId="{3DE2FB26-F9A4-4A30-A99A-AEB2F8100C9B}" dt="2026-09-23T09:06:13.807" v="1117" actId="1076"/>
          <ac:spMkLst>
            <pc:docMk/>
            <pc:sldMk cId="2735354722" sldId="290"/>
            <ac:spMk id="11" creationId="{06D15F62-56CE-BA0B-E220-0EE8F85522FA}"/>
          </ac:spMkLst>
        </pc:spChg>
        <pc:picChg chg="del">
          <ac:chgData name="Fabienne Guélat" userId="b429610d-04bb-46ba-bed9-ec90a8918b27" providerId="ADAL" clId="{3DE2FB26-F9A4-4A30-A99A-AEB2F8100C9B}" dt="2026-09-23T08:36:14.078" v="1091" actId="478"/>
          <ac:picMkLst>
            <pc:docMk/>
            <pc:sldMk cId="2735354722" sldId="290"/>
            <ac:picMk id="4" creationId="{99FF15CC-EA1D-F7C9-7C16-17669227A9CD}"/>
          </ac:picMkLst>
        </pc:picChg>
        <pc:picChg chg="add mod">
          <ac:chgData name="Fabienne Guélat" userId="b429610d-04bb-46ba-bed9-ec90a8918b27" providerId="ADAL" clId="{3DE2FB26-F9A4-4A30-A99A-AEB2F8100C9B}" dt="2026-09-23T09:07:06.617" v="1122" actId="1076"/>
          <ac:picMkLst>
            <pc:docMk/>
            <pc:sldMk cId="2735354722" sldId="290"/>
            <ac:picMk id="5" creationId="{74EE0750-3594-8A4E-FC81-D65B2E1F6AA3}"/>
          </ac:picMkLst>
        </pc:picChg>
      </pc:sldChg>
      <pc:sldChg chg="addSp delSp modSp add mod ord modNotesTx">
        <pc:chgData name="Fabienne Guélat" userId="b429610d-04bb-46ba-bed9-ec90a8918b27" providerId="ADAL" clId="{3DE2FB26-F9A4-4A30-A99A-AEB2F8100C9B}" dt="2026-09-23T10:22:09.080" v="1440"/>
        <pc:sldMkLst>
          <pc:docMk/>
          <pc:sldMk cId="2489635478" sldId="291"/>
        </pc:sldMkLst>
        <pc:spChg chg="mod">
          <ac:chgData name="Fabienne Guélat" userId="b429610d-04bb-46ba-bed9-ec90a8918b27" providerId="ADAL" clId="{3DE2FB26-F9A4-4A30-A99A-AEB2F8100C9B}" dt="2026-09-23T09:12:40.240" v="1136" actId="20577"/>
          <ac:spMkLst>
            <pc:docMk/>
            <pc:sldMk cId="2489635478" sldId="291"/>
            <ac:spMk id="2" creationId="{223DD2C3-019B-7181-D143-E081C4DDB67B}"/>
          </ac:spMkLst>
        </pc:spChg>
        <pc:spChg chg="mod">
          <ac:chgData name="Fabienne Guélat" userId="b429610d-04bb-46ba-bed9-ec90a8918b27" providerId="ADAL" clId="{3DE2FB26-F9A4-4A30-A99A-AEB2F8100C9B}" dt="2026-09-23T09:33:01.782" v="1314" actId="20577"/>
          <ac:spMkLst>
            <pc:docMk/>
            <pc:sldMk cId="2489635478" sldId="291"/>
            <ac:spMk id="12" creationId="{E5D33AF6-95C4-837E-8DED-8DDEB6882B5B}"/>
          </ac:spMkLst>
        </pc:spChg>
        <pc:picChg chg="add del">
          <ac:chgData name="Fabienne Guélat" userId="b429610d-04bb-46ba-bed9-ec90a8918b27" providerId="ADAL" clId="{3DE2FB26-F9A4-4A30-A99A-AEB2F8100C9B}" dt="2026-09-23T09:18:29.526" v="1139" actId="478"/>
          <ac:picMkLst>
            <pc:docMk/>
            <pc:sldMk cId="2489635478" sldId="291"/>
            <ac:picMk id="4" creationId="{741F5CD9-5197-13F4-ECEA-F4C2C90E6DE5}"/>
          </ac:picMkLst>
        </pc:picChg>
        <pc:picChg chg="add mod">
          <ac:chgData name="Fabienne Guélat" userId="b429610d-04bb-46ba-bed9-ec90a8918b27" providerId="ADAL" clId="{3DE2FB26-F9A4-4A30-A99A-AEB2F8100C9B}" dt="2026-09-23T09:19:05.407" v="1142" actId="1076"/>
          <ac:picMkLst>
            <pc:docMk/>
            <pc:sldMk cId="2489635478" sldId="291"/>
            <ac:picMk id="6" creationId="{FCD778A6-BA16-ED0E-F73B-2AF72D546E79}"/>
          </ac:picMkLst>
        </pc:picChg>
        <pc:picChg chg="del">
          <ac:chgData name="Fabienne Guélat" userId="b429610d-04bb-46ba-bed9-ec90a8918b27" providerId="ADAL" clId="{3DE2FB26-F9A4-4A30-A99A-AEB2F8100C9B}" dt="2026-09-23T09:12:33.504" v="1124" actId="478"/>
          <ac:picMkLst>
            <pc:docMk/>
            <pc:sldMk cId="2489635478" sldId="291"/>
            <ac:picMk id="7" creationId="{000D1AE1-4B15-1A66-5ADC-92A6CDF5EACC}"/>
          </ac:picMkLst>
        </pc:picChg>
      </pc:sldChg>
      <pc:sldChg chg="addSp delSp modSp add mod ord modNotesTx">
        <pc:chgData name="Fabienne Guélat" userId="b429610d-04bb-46ba-bed9-ec90a8918b27" providerId="ADAL" clId="{3DE2FB26-F9A4-4A30-A99A-AEB2F8100C9B}" dt="2026-09-23T10:22:57.920" v="1449" actId="20577"/>
        <pc:sldMkLst>
          <pc:docMk/>
          <pc:sldMk cId="3641701821" sldId="292"/>
        </pc:sldMkLst>
        <pc:spChg chg="mod">
          <ac:chgData name="Fabienne Guélat" userId="b429610d-04bb-46ba-bed9-ec90a8918b27" providerId="ADAL" clId="{3DE2FB26-F9A4-4A30-A99A-AEB2F8100C9B}" dt="2026-09-23T10:22:57.920" v="1449" actId="20577"/>
          <ac:spMkLst>
            <pc:docMk/>
            <pc:sldMk cId="3641701821" sldId="292"/>
            <ac:spMk id="2" creationId="{880713EF-EAD3-2B6B-4CE9-DA99587BF3AA}"/>
          </ac:spMkLst>
        </pc:spChg>
        <pc:spChg chg="del">
          <ac:chgData name="Fabienne Guélat" userId="b429610d-04bb-46ba-bed9-ec90a8918b27" providerId="ADAL" clId="{3DE2FB26-F9A4-4A30-A99A-AEB2F8100C9B}" dt="2026-09-23T09:54:24.654" v="1357" actId="478"/>
          <ac:spMkLst>
            <pc:docMk/>
            <pc:sldMk cId="3641701821" sldId="292"/>
            <ac:spMk id="4" creationId="{F1FB1635-CCBD-0115-E5BF-630FFB7BA229}"/>
          </ac:spMkLst>
        </pc:spChg>
        <pc:spChg chg="mod">
          <ac:chgData name="Fabienne Guélat" userId="b429610d-04bb-46ba-bed9-ec90a8918b27" providerId="ADAL" clId="{3DE2FB26-F9A4-4A30-A99A-AEB2F8100C9B}" dt="2026-09-23T10:21:10.699" v="1435" actId="1076"/>
          <ac:spMkLst>
            <pc:docMk/>
            <pc:sldMk cId="3641701821" sldId="292"/>
            <ac:spMk id="12" creationId="{DA96C6D4-C4B4-51DD-DC95-0CBBCCC37D37}"/>
          </ac:spMkLst>
        </pc:spChg>
        <pc:picChg chg="del">
          <ac:chgData name="Fabienne Guélat" userId="b429610d-04bb-46ba-bed9-ec90a8918b27" providerId="ADAL" clId="{3DE2FB26-F9A4-4A30-A99A-AEB2F8100C9B}" dt="2026-09-23T09:45:20.380" v="1315" actId="478"/>
          <ac:picMkLst>
            <pc:docMk/>
            <pc:sldMk cId="3641701821" sldId="292"/>
            <ac:picMk id="6" creationId="{D1F196F9-71B1-662D-EFCE-41BACCAC499E}"/>
          </ac:picMkLst>
        </pc:picChg>
        <pc:picChg chg="add mod modCrop">
          <ac:chgData name="Fabienne Guélat" userId="b429610d-04bb-46ba-bed9-ec90a8918b27" providerId="ADAL" clId="{3DE2FB26-F9A4-4A30-A99A-AEB2F8100C9B}" dt="2026-09-23T10:21:05.930" v="1434" actId="1076"/>
          <ac:picMkLst>
            <pc:docMk/>
            <pc:sldMk cId="3641701821" sldId="292"/>
            <ac:picMk id="7" creationId="{46C1679A-6E51-5C3D-7969-34B0B0674135}"/>
          </ac:picMkLst>
        </pc:picChg>
      </pc:sldChg>
      <pc:sldChg chg="addSp modSp add mod ord modNotesTx">
        <pc:chgData name="Fabienne Guélat" userId="b429610d-04bb-46ba-bed9-ec90a8918b27" providerId="ADAL" clId="{3DE2FB26-F9A4-4A30-A99A-AEB2F8100C9B}" dt="2026-09-23T10:22:09.080" v="1440"/>
        <pc:sldMkLst>
          <pc:docMk/>
          <pc:sldMk cId="2014535197" sldId="293"/>
        </pc:sldMkLst>
        <pc:spChg chg="mod">
          <ac:chgData name="Fabienne Guélat" userId="b429610d-04bb-46ba-bed9-ec90a8918b27" providerId="ADAL" clId="{3DE2FB26-F9A4-4A30-A99A-AEB2F8100C9B}" dt="2026-09-23T10:18:31.591" v="1416" actId="1076"/>
          <ac:spMkLst>
            <pc:docMk/>
            <pc:sldMk cId="2014535197" sldId="293"/>
            <ac:spMk id="12" creationId="{F642605C-F03A-FB03-109E-D302C2852F14}"/>
          </ac:spMkLst>
        </pc:spChg>
        <pc:picChg chg="add mod modCrop">
          <ac:chgData name="Fabienne Guélat" userId="b429610d-04bb-46ba-bed9-ec90a8918b27" providerId="ADAL" clId="{3DE2FB26-F9A4-4A30-A99A-AEB2F8100C9B}" dt="2026-09-23T10:20:24.454" v="1426" actId="1076"/>
          <ac:picMkLst>
            <pc:docMk/>
            <pc:sldMk cId="2014535197" sldId="293"/>
            <ac:picMk id="4" creationId="{4B4D959A-293C-E14C-6B07-5F018D509315}"/>
          </ac:picMkLst>
        </pc:picChg>
      </pc:sldChg>
      <pc:sldChg chg="modSp add mod ord modNotesTx">
        <pc:chgData name="Fabienne Guélat" userId="b429610d-04bb-46ba-bed9-ec90a8918b27" providerId="ADAL" clId="{3DE2FB26-F9A4-4A30-A99A-AEB2F8100C9B}" dt="2026-09-23T10:22:09.080" v="1440"/>
        <pc:sldMkLst>
          <pc:docMk/>
          <pc:sldMk cId="844458679" sldId="294"/>
        </pc:sldMkLst>
        <pc:spChg chg="mod">
          <ac:chgData name="Fabienne Guélat" userId="b429610d-04bb-46ba-bed9-ec90a8918b27" providerId="ADAL" clId="{3DE2FB26-F9A4-4A30-A99A-AEB2F8100C9B}" dt="2026-09-23T10:03:26.781" v="1389" actId="20577"/>
          <ac:spMkLst>
            <pc:docMk/>
            <pc:sldMk cId="844458679" sldId="294"/>
            <ac:spMk id="2" creationId="{64A8DD05-EA1C-CAF3-3DE8-CED97BB411E9}"/>
          </ac:spMkLst>
        </pc:spChg>
        <pc:spChg chg="mod">
          <ac:chgData name="Fabienne Guélat" userId="b429610d-04bb-46ba-bed9-ec90a8918b27" providerId="ADAL" clId="{3DE2FB26-F9A4-4A30-A99A-AEB2F8100C9B}" dt="2026-09-23T10:21:40.492" v="1436" actId="1076"/>
          <ac:spMkLst>
            <pc:docMk/>
            <pc:sldMk cId="844458679" sldId="294"/>
            <ac:spMk id="12" creationId="{96033EC0-7123-B9E8-B67E-8C2228C2811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96183F-4853-4934-8683-AAC5ADE2AB3B}" type="datetimeFigureOut">
              <a:rPr lang="de-CH" smtClean="0"/>
              <a:t>23.09.2026</a:t>
            </a:fld>
            <a:endParaRPr lang="de-CH"/>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2785C6-A97D-49AD-B70E-494CB93E6925}" type="slidenum">
              <a:rPr lang="de-CH" smtClean="0"/>
              <a:t>‹Nr.›</a:t>
            </a:fld>
            <a:endParaRPr lang="de-CH"/>
          </a:p>
        </p:txBody>
      </p:sp>
    </p:spTree>
    <p:extLst>
      <p:ext uri="{BB962C8B-B14F-4D97-AF65-F5344CB8AC3E}">
        <p14:creationId xmlns:p14="http://schemas.microsoft.com/office/powerpoint/2010/main" val="25183927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21CDD-88DA-75BB-62C6-5C0CEDFFE95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3EAAF44-5D57-B774-F2A2-75BC98A85A6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AEDAF79-9780-857C-B92B-BA268A644014}"/>
              </a:ext>
            </a:extLst>
          </p:cNvPr>
          <p:cNvSpPr>
            <a:spLocks noGrp="1"/>
          </p:cNvSpPr>
          <p:nvPr>
            <p:ph type="body" idx="1"/>
          </p:nvPr>
        </p:nvSpPr>
        <p:spPr/>
        <p:txBody>
          <a:bodyPr/>
          <a:lstStyle/>
          <a:p>
            <a:r>
              <a:rPr lang="de-DE" sz="1200" b="1" kern="1200" dirty="0">
                <a:solidFill>
                  <a:schemeClr val="tx1"/>
                </a:solidFill>
                <a:effectLst/>
                <a:latin typeface="+mn-lt"/>
                <a:ea typeface="+mn-ea"/>
                <a:cs typeface="+mn-cs"/>
              </a:rPr>
              <a:t>Fünf ehemalige Sowjet-Republiken mit starker muslimischer Bevölkerung</a:t>
            </a:r>
            <a:endParaRPr lang="en-GB"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Was fällt darunter? Etwa die fünf Länder Kasachstan, Kirgisistan, Tadschikistan, Turkmenistan und Usbekistan. Die ehemaligen Teilrepubliken der Sowjetunion erlangten am 8. Dezember 1991 ihre Unabhängigkeit. Neben all den wirtschaftlichen und politischen Veränderungen, die dieser Umbruch mit sich brachte, veränderte sich auch die religiöse Landschaft. Die </a:t>
            </a:r>
            <a:r>
              <a:rPr lang="de-DE" sz="1200" kern="1200" dirty="0" err="1">
                <a:solidFill>
                  <a:schemeClr val="tx1"/>
                </a:solidFill>
                <a:effectLst/>
                <a:latin typeface="+mn-lt"/>
                <a:ea typeface="+mn-ea"/>
                <a:cs typeface="+mn-cs"/>
              </a:rPr>
              <a:t>grosse</a:t>
            </a:r>
            <a:r>
              <a:rPr lang="de-DE" sz="1200" kern="1200" dirty="0">
                <a:solidFill>
                  <a:schemeClr val="tx1"/>
                </a:solidFill>
                <a:effectLst/>
                <a:latin typeface="+mn-lt"/>
                <a:ea typeface="+mn-ea"/>
                <a:cs typeface="+mn-cs"/>
              </a:rPr>
              <a:t> Mehrheit der in der Sowjet-Zeit eingewanderten Christen (Russen und Ukrainer) wanderte wieder aus. Die Zahl der Christen verringerte sich dadurch drastisch.  </a:t>
            </a:r>
            <a:endParaRPr lang="en-GB"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Umkehrt nahm der Anteil der Muslime (hauptsächlich Sunniten) leicht zu. Schon immer stellten sie die Mehrheit: Im Jahr 2026 gehören 78,3 % der Bevölkerung in Kasachstan dem Islam an, 90,1 % in Kirgisistan und jeweils über 95 % in Tadschikistan, Turkmenistan und Usbekistan.</a:t>
            </a:r>
            <a:endParaRPr lang="en-GB"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Hingegen machen die Christen in Kasachstan 17,3 % der Bevölkerung aus, in Kirgisistan 3 %, in Tadschikistan 0,5 %, in Turkmenistan 1,4 % und in Usbekistan 1,1 %. Dabei gehören die Christen einerseits den traditionellen Kirchen an, wie etwa der russisch-orthodoxen Kirche und der armenisch-apostolischen Kirche, aber auch protestantischen Freikirchen (Evangelikale, Baptisten und pfingstlerische Gruppen).</a:t>
            </a:r>
            <a:endParaRPr lang="en-GB"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Interessant ist zudem, dass in allen Ländern (ausgenommen Kasachstan) der Anteil jener Menschen, die sich als Atheisten oder Agnostiker bezeichnen, höher ist als jener der Christen (Kirgisistan: 5,9 %, Tadschikistan 1,3 %, Turkmenistan 3, 1 %, Usbekistan 3,5 %, aber Kasachstan 3,3 %). 70 Jahre sowjetischer Atheismus dürfte also nicht spurlos an den Menschen vorübergegangen sein. </a:t>
            </a:r>
            <a:endParaRPr lang="en-GB" sz="1200" kern="1200" dirty="0">
              <a:solidFill>
                <a:schemeClr val="tx1"/>
              </a:solidFill>
              <a:effectLst/>
              <a:latin typeface="+mn-lt"/>
              <a:ea typeface="+mn-ea"/>
              <a:cs typeface="+mn-cs"/>
            </a:endParaRPr>
          </a:p>
          <a:p>
            <a:endParaRPr lang="de-DE" sz="1200" kern="1200" dirty="0">
              <a:solidFill>
                <a:schemeClr val="tx1"/>
              </a:solidFill>
              <a:effectLst/>
              <a:latin typeface="+mn-lt"/>
              <a:ea typeface="+mn-ea"/>
              <a:cs typeface="+mn-cs"/>
            </a:endParaRPr>
          </a:p>
        </p:txBody>
      </p:sp>
      <p:sp>
        <p:nvSpPr>
          <p:cNvPr id="4" name="Foliennummernplatzhalter 3">
            <a:extLst>
              <a:ext uri="{FF2B5EF4-FFF2-40B4-BE49-F238E27FC236}">
                <a16:creationId xmlns:a16="http://schemas.microsoft.com/office/drawing/2014/main" id="{67DAD4DF-0A68-9EC8-DE46-990DF40C7977}"/>
              </a:ext>
            </a:extLst>
          </p:cNvPr>
          <p:cNvSpPr>
            <a:spLocks noGrp="1"/>
          </p:cNvSpPr>
          <p:nvPr>
            <p:ph type="sldNum" sz="quarter" idx="5"/>
          </p:nvPr>
        </p:nvSpPr>
        <p:spPr/>
        <p:txBody>
          <a:bodyPr/>
          <a:lstStyle/>
          <a:p>
            <a:fld id="{F22785C6-A97D-49AD-B70E-494CB93E6925}" type="slidenum">
              <a:rPr lang="de-CH" smtClean="0"/>
              <a:t>2</a:t>
            </a:fld>
            <a:endParaRPr lang="de-CH"/>
          </a:p>
        </p:txBody>
      </p:sp>
    </p:spTree>
    <p:extLst>
      <p:ext uri="{BB962C8B-B14F-4D97-AF65-F5344CB8AC3E}">
        <p14:creationId xmlns:p14="http://schemas.microsoft.com/office/powerpoint/2010/main" val="41102801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D17E9-E73A-FE14-3586-4EDBBB730C2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6E3320A-BD0D-A2A7-E306-FCF821E76589}"/>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3E9BCD0-B6E7-5807-DA42-B1E81D612B46}"/>
              </a:ext>
            </a:extLst>
          </p:cNvPr>
          <p:cNvSpPr>
            <a:spLocks noGrp="1"/>
          </p:cNvSpPr>
          <p:nvPr>
            <p:ph type="body" idx="1"/>
          </p:nvPr>
        </p:nvSpPr>
        <p:spPr/>
        <p:txBody>
          <a:bodyPr/>
          <a:lstStyle/>
          <a:p>
            <a:r>
              <a:rPr lang="de-DE" sz="1200" b="1" kern="1200" dirty="0">
                <a:solidFill>
                  <a:schemeClr val="tx1"/>
                </a:solidFill>
                <a:effectLst/>
                <a:latin typeface="+mn-lt"/>
                <a:ea typeface="+mn-ea"/>
                <a:cs typeface="+mn-cs"/>
              </a:rPr>
              <a:t>Säkulare Regierungen</a:t>
            </a:r>
            <a:endParaRPr lang="en-GB"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Dies zeigt sich auch daran, dass die Regierungen der Länder trotz der muslimischen Mehrheit strikt säkular sind. Leider wirkt sich dies aber nicht positiv auf die Religionsfreiheit aus. Im Gegenteil: sie wird immer mehr eingeschränkt. Die inzwischen immer autoritärer auftretenden Regierungen leiden unter diktatorischer Paranoia und verbieten religiöse Aktivitäten </a:t>
            </a:r>
            <a:r>
              <a:rPr lang="de-DE" sz="1200" kern="1200" dirty="0" err="1">
                <a:solidFill>
                  <a:schemeClr val="tx1"/>
                </a:solidFill>
                <a:effectLst/>
                <a:latin typeface="+mn-lt"/>
                <a:ea typeface="+mn-ea"/>
                <a:cs typeface="+mn-cs"/>
              </a:rPr>
              <a:t>ausserhalb</a:t>
            </a:r>
            <a:r>
              <a:rPr lang="de-DE" sz="1200" kern="1200" dirty="0">
                <a:solidFill>
                  <a:schemeClr val="tx1"/>
                </a:solidFill>
                <a:effectLst/>
                <a:latin typeface="+mn-lt"/>
                <a:ea typeface="+mn-ea"/>
                <a:cs typeface="+mn-cs"/>
              </a:rPr>
              <a:t> der staatlichen und staatlich kontrollierten Institutionen. </a:t>
            </a:r>
            <a:endParaRPr lang="en-GB"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So verlangt etwa das neue Religionsgesetz in Kirgisistan (2025), dass mindestens 500 Mitglieder für die Registrierung einer Gemeinde vorhanden sein müssen. Eine kaum zu erfüllende Voraussetzung vor allem für die kleinen protestantischen Gemeinden. Zumal Anträge von der staatlichen Kommission für Religionsangelegenheiten einfach willkürlich abgelehnt werden können. Selbst bereits zugelassene Gruppen müssen sich nach 10 Jahren wieder erneut registrieren. In diesem Gesetz wird </a:t>
            </a:r>
            <a:r>
              <a:rPr lang="de-DE" sz="1200" kern="1200" dirty="0" err="1">
                <a:solidFill>
                  <a:schemeClr val="tx1"/>
                </a:solidFill>
                <a:effectLst/>
                <a:latin typeface="+mn-lt"/>
                <a:ea typeface="+mn-ea"/>
                <a:cs typeface="+mn-cs"/>
              </a:rPr>
              <a:t>ausserdem</a:t>
            </a:r>
            <a:r>
              <a:rPr lang="de-DE" sz="1200" kern="1200" dirty="0">
                <a:solidFill>
                  <a:schemeClr val="tx1"/>
                </a:solidFill>
                <a:effectLst/>
                <a:latin typeface="+mn-lt"/>
                <a:ea typeface="+mn-ea"/>
                <a:cs typeface="+mn-cs"/>
              </a:rPr>
              <a:t> noch untersagt, in der Öffentlichkeit oder von Haus zu Haus den Glauben weiterzugeben. Bei </a:t>
            </a:r>
            <a:r>
              <a:rPr lang="de-DE" sz="1200" kern="1200" dirty="0" err="1">
                <a:solidFill>
                  <a:schemeClr val="tx1"/>
                </a:solidFill>
                <a:effectLst/>
                <a:latin typeface="+mn-lt"/>
                <a:ea typeface="+mn-ea"/>
                <a:cs typeface="+mn-cs"/>
              </a:rPr>
              <a:t>Verstössen</a:t>
            </a:r>
            <a:r>
              <a:rPr lang="de-DE" sz="1200" kern="1200" dirty="0">
                <a:solidFill>
                  <a:schemeClr val="tx1"/>
                </a:solidFill>
                <a:effectLst/>
                <a:latin typeface="+mn-lt"/>
                <a:ea typeface="+mn-ea"/>
                <a:cs typeface="+mn-cs"/>
              </a:rPr>
              <a:t> drohen harte Strafen. </a:t>
            </a:r>
            <a:endParaRPr lang="en-GB"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Das ist den anderen vier Ländern nicht viel anders: In Usbekistan wird Evangelisation mit bis zu drei Jahren Gefängnis bestraft. Ein Gesetz in Tadschikistan untersagt jegliche religiöse Arbeit mit Kindern und Jugendlichen unter 18 Jahren, was sich enorm auf die kirchlichen Aktivitäten auswirkt, da ca. 50 Prozent aller Christen unter diese Altersgruppe fallen.</a:t>
            </a:r>
            <a:endParaRPr lang="en-GB"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Grundsätzlich gilt: Christen müssen </a:t>
            </a:r>
            <a:r>
              <a:rPr lang="de-DE" sz="1200" kern="1200" dirty="0" err="1">
                <a:solidFill>
                  <a:schemeClr val="tx1"/>
                </a:solidFill>
                <a:effectLst/>
                <a:latin typeface="+mn-lt"/>
                <a:ea typeface="+mn-ea"/>
                <a:cs typeface="+mn-cs"/>
              </a:rPr>
              <a:t>äusserst</a:t>
            </a:r>
            <a:r>
              <a:rPr lang="de-DE" sz="1200" kern="1200" dirty="0">
                <a:solidFill>
                  <a:schemeClr val="tx1"/>
                </a:solidFill>
                <a:effectLst/>
                <a:latin typeface="+mn-lt"/>
                <a:ea typeface="+mn-ea"/>
                <a:cs typeface="+mn-cs"/>
              </a:rPr>
              <a:t> vorsichtig vorgehen. Polizei und Geheimdienste überwachen ständig ihre Aktivitäten. Für ausländische Christen ist es sehr schwierig, ein Visum zu erhalten. </a:t>
            </a:r>
            <a:endParaRPr lang="en-GB" sz="1200" kern="1200" dirty="0">
              <a:solidFill>
                <a:schemeClr val="tx1"/>
              </a:solidFill>
              <a:effectLst/>
              <a:latin typeface="+mn-lt"/>
              <a:ea typeface="+mn-ea"/>
              <a:cs typeface="+mn-cs"/>
            </a:endParaRPr>
          </a:p>
          <a:p>
            <a:endParaRPr lang="de-DE" sz="1200" kern="1200" dirty="0">
              <a:solidFill>
                <a:schemeClr val="tx1"/>
              </a:solidFill>
              <a:effectLst/>
              <a:latin typeface="+mn-lt"/>
              <a:ea typeface="+mn-ea"/>
              <a:cs typeface="+mn-cs"/>
            </a:endParaRPr>
          </a:p>
        </p:txBody>
      </p:sp>
      <p:sp>
        <p:nvSpPr>
          <p:cNvPr id="4" name="Foliennummernplatzhalter 3">
            <a:extLst>
              <a:ext uri="{FF2B5EF4-FFF2-40B4-BE49-F238E27FC236}">
                <a16:creationId xmlns:a16="http://schemas.microsoft.com/office/drawing/2014/main" id="{C691AA94-68CB-BE4F-F2FF-9A46F5D1C609}"/>
              </a:ext>
            </a:extLst>
          </p:cNvPr>
          <p:cNvSpPr>
            <a:spLocks noGrp="1"/>
          </p:cNvSpPr>
          <p:nvPr>
            <p:ph type="sldNum" sz="quarter" idx="5"/>
          </p:nvPr>
        </p:nvSpPr>
        <p:spPr/>
        <p:txBody>
          <a:bodyPr/>
          <a:lstStyle/>
          <a:p>
            <a:fld id="{F22785C6-A97D-49AD-B70E-494CB93E6925}" type="slidenum">
              <a:rPr lang="de-CH" smtClean="0"/>
              <a:t>3</a:t>
            </a:fld>
            <a:endParaRPr lang="de-CH"/>
          </a:p>
        </p:txBody>
      </p:sp>
    </p:spTree>
    <p:extLst>
      <p:ext uri="{BB962C8B-B14F-4D97-AF65-F5344CB8AC3E}">
        <p14:creationId xmlns:p14="http://schemas.microsoft.com/office/powerpoint/2010/main" val="18789520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5FC12-7CCB-4644-6C7B-B25A28B0E93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7FCE0B6-79E0-9309-5462-39EE315E1B5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5101793-3EB8-624F-D60B-AD00C76100EE}"/>
              </a:ext>
            </a:extLst>
          </p:cNvPr>
          <p:cNvSpPr>
            <a:spLocks noGrp="1"/>
          </p:cNvSpPr>
          <p:nvPr>
            <p:ph type="body" idx="1"/>
          </p:nvPr>
        </p:nvSpPr>
        <p:spPr/>
        <p:txBody>
          <a:bodyPr/>
          <a:lstStyle/>
          <a:p>
            <a:r>
              <a:rPr lang="de-DE" sz="1200" b="1" kern="1200" dirty="0">
                <a:solidFill>
                  <a:schemeClr val="tx1"/>
                </a:solidFill>
                <a:effectLst/>
                <a:latin typeface="+mn-lt"/>
                <a:ea typeface="+mn-ea"/>
                <a:cs typeface="+mn-cs"/>
              </a:rPr>
              <a:t>Wem geht es am schlimmsten?</a:t>
            </a:r>
            <a:endParaRPr lang="en-GB"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Am schwersten ist es für christliche Konvertiten muslimischer Herkunft. Zusätzlich zur staatlichen Repression erfahren sie Druck durch die Familie und das soziale Umfeld. Für die gesamte Region Zentralasiens gilt, dass Konvertiten muslimischer Herkunft in ihrer Religionsfreiheit durch den Staat am stärksten eingeschränkt werden. Hinzu kommt die Verfolgung von ihren Familien und Gemeinschaften, insbesondere wenn sie in ländlichen Gebieten leben. Diese üben Druck und körperliche Gewalt gegen sie aus, um sie wieder zur Rückkehr zum Islam zu zwingen. Einige christliche Konvertiten müssen mit Hausarrest oder Ausschluss aus ihren Dorfgemeinschaften rechnen. Deshalb versuchen viele, ihren Glauben geheim zu halten.</a:t>
            </a:r>
            <a:endParaRPr lang="en-GB"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An zweiter Stelle stehen Christen aus protestantischen Freikirchen. Diese werden sowohl von Mitgliedern ihres sozialen Umfelds als auch den staatlichen Behörden überwacht und schikaniert. Sie erleiden Drohungen, Diskriminierung, Einschränkungen und Geldstrafen. Die Übergriffe reichen bis hin zu staatlich organisierten Razzien, die in der Regel auf Betreiben lokaler muslimischer Informanten durchgeführt werden. Grund dafür ist schlicht, die Beschuldigung, dass sie das Evangelium weitersagen.</a:t>
            </a:r>
            <a:endParaRPr lang="en-GB"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Nach dem Weltverfolgungsindex 2026 von Open Doors sind deshalb alle Länder in der Kategorie, wo das Ausmaß der Verfolgung „sehr hoch“ eingestuft wird. Kasachstan befindet sich auf Platz 45 (2025: 38), Kirgisistan auf Platz 40 (2025: 47), Tadschikistan auf Platz 27 (2025: 39), Usbekistan auf Platz 25 (2025: 25) und Turkmenistan auf Platz 35 (2025: 29). </a:t>
            </a:r>
            <a:endParaRPr lang="en-GB"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Und trotzdem wächst die Gemeinde Jesu Christi seit den frühen 2000er-Jahren. Schätzungen zufolge gibt es in den fünf Staaten ca. 320.000 freikirchliche protestantisch Gläubige mit muslimischem Hintergrund. Dem gegenüber stehen 322.700 traditionell freikirchlich protestantische Gläubige, in deren Kirchen aber die Konvertiten gut </a:t>
            </a:r>
            <a:r>
              <a:rPr lang="de-DE" sz="1200" kern="1200" dirty="0" err="1">
                <a:solidFill>
                  <a:schemeClr val="tx1"/>
                </a:solidFill>
                <a:effectLst/>
                <a:latin typeface="+mn-lt"/>
                <a:ea typeface="+mn-ea"/>
                <a:cs typeface="+mn-cs"/>
              </a:rPr>
              <a:t>Fuss</a:t>
            </a:r>
            <a:r>
              <a:rPr lang="de-DE" sz="1200" kern="1200" dirty="0">
                <a:solidFill>
                  <a:schemeClr val="tx1"/>
                </a:solidFill>
                <a:effectLst/>
                <a:latin typeface="+mn-lt"/>
                <a:ea typeface="+mn-ea"/>
                <a:cs typeface="+mn-cs"/>
              </a:rPr>
              <a:t> gefasst haben. </a:t>
            </a:r>
            <a:endParaRPr lang="en-GB" sz="1200" kern="1200" dirty="0">
              <a:solidFill>
                <a:schemeClr val="tx1"/>
              </a:solidFill>
              <a:effectLst/>
              <a:latin typeface="+mn-lt"/>
              <a:ea typeface="+mn-ea"/>
              <a:cs typeface="+mn-cs"/>
            </a:endParaRPr>
          </a:p>
          <a:p>
            <a:endParaRPr lang="de-DE" sz="1200" kern="1200" dirty="0">
              <a:solidFill>
                <a:schemeClr val="tx1"/>
              </a:solidFill>
              <a:effectLst/>
              <a:latin typeface="+mn-lt"/>
              <a:ea typeface="+mn-ea"/>
              <a:cs typeface="+mn-cs"/>
            </a:endParaRPr>
          </a:p>
        </p:txBody>
      </p:sp>
      <p:sp>
        <p:nvSpPr>
          <p:cNvPr id="4" name="Foliennummernplatzhalter 3">
            <a:extLst>
              <a:ext uri="{FF2B5EF4-FFF2-40B4-BE49-F238E27FC236}">
                <a16:creationId xmlns:a16="http://schemas.microsoft.com/office/drawing/2014/main" id="{2C75655D-D54F-56CA-65E3-78844A6C59BE}"/>
              </a:ext>
            </a:extLst>
          </p:cNvPr>
          <p:cNvSpPr>
            <a:spLocks noGrp="1"/>
          </p:cNvSpPr>
          <p:nvPr>
            <p:ph type="sldNum" sz="quarter" idx="5"/>
          </p:nvPr>
        </p:nvSpPr>
        <p:spPr/>
        <p:txBody>
          <a:bodyPr/>
          <a:lstStyle/>
          <a:p>
            <a:fld id="{F22785C6-A97D-49AD-B70E-494CB93E6925}" type="slidenum">
              <a:rPr lang="de-CH" smtClean="0"/>
              <a:t>4</a:t>
            </a:fld>
            <a:endParaRPr lang="de-CH"/>
          </a:p>
        </p:txBody>
      </p:sp>
    </p:spTree>
    <p:extLst>
      <p:ext uri="{BB962C8B-B14F-4D97-AF65-F5344CB8AC3E}">
        <p14:creationId xmlns:p14="http://schemas.microsoft.com/office/powerpoint/2010/main" val="9607067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A7892-891A-CD06-7F6A-1051A5D0542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92EB5D2-FD24-CF8A-0127-7D0DD6F3CF3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71B3CBF-E06F-1764-CBFB-6253DB43C11B}"/>
              </a:ext>
            </a:extLst>
          </p:cNvPr>
          <p:cNvSpPr>
            <a:spLocks noGrp="1"/>
          </p:cNvSpPr>
          <p:nvPr>
            <p:ph type="body" idx="1"/>
          </p:nvPr>
        </p:nvSpPr>
        <p:spPr/>
        <p:txBody>
          <a:bodyPr/>
          <a:lstStyle/>
          <a:p>
            <a:r>
              <a:rPr lang="de-DE" sz="1200" b="1" kern="1200" dirty="0">
                <a:solidFill>
                  <a:schemeClr val="tx1"/>
                </a:solidFill>
                <a:effectLst/>
                <a:latin typeface="+mn-lt"/>
                <a:ea typeface="+mn-ea"/>
                <a:cs typeface="+mn-cs"/>
              </a:rPr>
              <a:t>Wir beten, </a:t>
            </a:r>
            <a:endParaRPr lang="en-GB" sz="1200" kern="1200" dirty="0">
              <a:solidFill>
                <a:schemeClr val="tx1"/>
              </a:solidFill>
              <a:effectLst/>
              <a:latin typeface="+mn-lt"/>
              <a:ea typeface="+mn-ea"/>
              <a:cs typeface="+mn-cs"/>
            </a:endParaRPr>
          </a:p>
          <a:p>
            <a:pPr lvl="0"/>
            <a:r>
              <a:rPr lang="de-DE" sz="1200" kern="1200" dirty="0">
                <a:solidFill>
                  <a:schemeClr val="tx1"/>
                </a:solidFill>
                <a:effectLst/>
                <a:latin typeface="+mn-lt"/>
                <a:ea typeface="+mn-ea"/>
                <a:cs typeface="+mn-cs"/>
              </a:rPr>
              <a:t>dass die protestantischen Freikirchen weiterwachsen und die Konvertiten muslimischen Hintergrunds gut integriert werden.</a:t>
            </a:r>
            <a:endParaRPr lang="en-GB" sz="1200" kern="1200" dirty="0">
              <a:solidFill>
                <a:schemeClr val="tx1"/>
              </a:solidFill>
              <a:effectLst/>
              <a:latin typeface="+mn-lt"/>
              <a:ea typeface="+mn-ea"/>
              <a:cs typeface="+mn-cs"/>
            </a:endParaRPr>
          </a:p>
          <a:p>
            <a:pPr lvl="0"/>
            <a:r>
              <a:rPr lang="de-DE" sz="1200" kern="1200" dirty="0">
                <a:solidFill>
                  <a:schemeClr val="tx1"/>
                </a:solidFill>
                <a:effectLst/>
                <a:latin typeface="+mn-lt"/>
                <a:ea typeface="+mn-ea"/>
                <a:cs typeface="+mn-cs"/>
              </a:rPr>
              <a:t>dass die Konvertiten, nicht aufgeben, sich an Jesus zu halten. </a:t>
            </a:r>
            <a:endParaRPr lang="en-GB" sz="1200" kern="1200" dirty="0">
              <a:solidFill>
                <a:schemeClr val="tx1"/>
              </a:solidFill>
              <a:effectLst/>
              <a:latin typeface="+mn-lt"/>
              <a:ea typeface="+mn-ea"/>
              <a:cs typeface="+mn-cs"/>
            </a:endParaRPr>
          </a:p>
          <a:p>
            <a:pPr lvl="0"/>
            <a:r>
              <a:rPr lang="de-DE" sz="1200" kern="1200" dirty="0">
                <a:solidFill>
                  <a:schemeClr val="tx1"/>
                </a:solidFill>
                <a:effectLst/>
                <a:latin typeface="+mn-lt"/>
                <a:ea typeface="+mn-ea"/>
                <a:cs typeface="+mn-cs"/>
              </a:rPr>
              <a:t>dass die Gegner durch das Zeugnis der Christen zum Glauben an Jesus kommen.</a:t>
            </a:r>
            <a:endParaRPr lang="en-GB" sz="1200" kern="1200" dirty="0">
              <a:solidFill>
                <a:schemeClr val="tx1"/>
              </a:solidFill>
              <a:effectLst/>
              <a:latin typeface="+mn-lt"/>
              <a:ea typeface="+mn-ea"/>
              <a:cs typeface="+mn-cs"/>
            </a:endParaRPr>
          </a:p>
          <a:p>
            <a:pPr lvl="0"/>
            <a:r>
              <a:rPr lang="de-DE" sz="1200" kern="1200" dirty="0">
                <a:solidFill>
                  <a:schemeClr val="tx1"/>
                </a:solidFill>
                <a:effectLst/>
                <a:latin typeface="+mn-lt"/>
                <a:ea typeface="+mn-ea"/>
                <a:cs typeface="+mn-cs"/>
              </a:rPr>
              <a:t>dass die Pforten der Hölle die Gemeinde Jesu nicht überwinden.</a:t>
            </a:r>
            <a:endParaRPr lang="en-GB" sz="1200" kern="1200" dirty="0">
              <a:solidFill>
                <a:schemeClr val="tx1"/>
              </a:solidFill>
              <a:effectLst/>
              <a:latin typeface="+mn-lt"/>
              <a:ea typeface="+mn-ea"/>
              <a:cs typeface="+mn-cs"/>
            </a:endParaRPr>
          </a:p>
          <a:p>
            <a:endParaRPr lang="de-DE" sz="1200" kern="1200" dirty="0">
              <a:solidFill>
                <a:schemeClr val="tx1"/>
              </a:solidFill>
              <a:effectLst/>
              <a:latin typeface="+mn-lt"/>
              <a:ea typeface="+mn-ea"/>
              <a:cs typeface="+mn-cs"/>
            </a:endParaRPr>
          </a:p>
        </p:txBody>
      </p:sp>
      <p:sp>
        <p:nvSpPr>
          <p:cNvPr id="4" name="Foliennummernplatzhalter 3">
            <a:extLst>
              <a:ext uri="{FF2B5EF4-FFF2-40B4-BE49-F238E27FC236}">
                <a16:creationId xmlns:a16="http://schemas.microsoft.com/office/drawing/2014/main" id="{A972E477-B373-4878-0F97-63E228987D6A}"/>
              </a:ext>
            </a:extLst>
          </p:cNvPr>
          <p:cNvSpPr>
            <a:spLocks noGrp="1"/>
          </p:cNvSpPr>
          <p:nvPr>
            <p:ph type="sldNum" sz="quarter" idx="5"/>
          </p:nvPr>
        </p:nvSpPr>
        <p:spPr/>
        <p:txBody>
          <a:bodyPr/>
          <a:lstStyle/>
          <a:p>
            <a:fld id="{F22785C6-A97D-49AD-B70E-494CB93E6925}" type="slidenum">
              <a:rPr lang="de-CH" smtClean="0"/>
              <a:t>5</a:t>
            </a:fld>
            <a:endParaRPr lang="de-CH"/>
          </a:p>
        </p:txBody>
      </p:sp>
    </p:spTree>
    <p:extLst>
      <p:ext uri="{BB962C8B-B14F-4D97-AF65-F5344CB8AC3E}">
        <p14:creationId xmlns:p14="http://schemas.microsoft.com/office/powerpoint/2010/main" val="36195163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520DF-89AD-8A5B-D36A-C47ECBA48A6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9030804-854F-5D43-023B-35C2656979B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10131A0-EE9B-1883-A8E3-8382E7BC084D}"/>
              </a:ext>
            </a:extLst>
          </p:cNvPr>
          <p:cNvSpPr>
            <a:spLocks noGrp="1"/>
          </p:cNvSpPr>
          <p:nvPr>
            <p:ph type="body" idx="1"/>
          </p:nvPr>
        </p:nvSpPr>
        <p:spPr/>
        <p:txBody>
          <a:bodyPr/>
          <a:lstStyle/>
          <a:p>
            <a:r>
              <a:rPr lang="de-DE" sz="1200" kern="1200" dirty="0">
                <a:solidFill>
                  <a:schemeClr val="tx1"/>
                </a:solidFill>
                <a:effectLst/>
                <a:latin typeface="+mn-lt"/>
                <a:ea typeface="+mn-ea"/>
                <a:cs typeface="+mn-cs"/>
              </a:rPr>
              <a:t>Einwohnerzahl:	ca. 230 Mio.</a:t>
            </a:r>
            <a:endParaRPr lang="en-GB"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Hauptstadt: 		Abuja</a:t>
            </a:r>
            <a:endParaRPr lang="en-GB"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Staatsform: 		Bundesrepublik</a:t>
            </a:r>
            <a:endParaRPr lang="en-GB"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Staatsoberhaupt: 	Präsident Bola Tinubu</a:t>
            </a:r>
            <a:endParaRPr lang="en-GB"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Religionen: 	Muslime 46,9 %, Christen 45,7 %, Animisten 7,0 %</a:t>
            </a:r>
            <a:br>
              <a:rPr lang="de-DE" sz="1200" kern="1200" dirty="0">
                <a:solidFill>
                  <a:schemeClr val="tx1"/>
                </a:solidFill>
                <a:effectLst/>
                <a:latin typeface="+mn-lt"/>
                <a:ea typeface="+mn-ea"/>
                <a:cs typeface="+mn-cs"/>
              </a:rPr>
            </a:br>
            <a:r>
              <a:rPr lang="de-DE" sz="1200" kern="1200" dirty="0">
                <a:solidFill>
                  <a:schemeClr val="tx1"/>
                </a:solidFill>
                <a:effectLst/>
                <a:latin typeface="+mn-lt"/>
                <a:ea typeface="+mn-ea"/>
                <a:cs typeface="+mn-cs"/>
              </a:rPr>
              <a:t>(Quelle: World Christian Database)</a:t>
            </a:r>
            <a:endParaRPr lang="en-GB" sz="1200" kern="1200" dirty="0">
              <a:solidFill>
                <a:schemeClr val="tx1"/>
              </a:solidFill>
              <a:effectLst/>
              <a:latin typeface="+mn-lt"/>
              <a:ea typeface="+mn-ea"/>
              <a:cs typeface="+mn-cs"/>
            </a:endParaRPr>
          </a:p>
          <a:p>
            <a:endParaRPr lang="de-DE" sz="1200" kern="1200" dirty="0">
              <a:solidFill>
                <a:schemeClr val="tx1"/>
              </a:solidFill>
              <a:effectLst/>
              <a:latin typeface="+mn-lt"/>
              <a:ea typeface="+mn-ea"/>
              <a:cs typeface="+mn-cs"/>
            </a:endParaRPr>
          </a:p>
        </p:txBody>
      </p:sp>
      <p:sp>
        <p:nvSpPr>
          <p:cNvPr id="4" name="Foliennummernplatzhalter 3">
            <a:extLst>
              <a:ext uri="{FF2B5EF4-FFF2-40B4-BE49-F238E27FC236}">
                <a16:creationId xmlns:a16="http://schemas.microsoft.com/office/drawing/2014/main" id="{E89B5768-8AE3-A9A4-C161-F1F9979CA1A8}"/>
              </a:ext>
            </a:extLst>
          </p:cNvPr>
          <p:cNvSpPr>
            <a:spLocks noGrp="1"/>
          </p:cNvSpPr>
          <p:nvPr>
            <p:ph type="sldNum" sz="quarter" idx="5"/>
          </p:nvPr>
        </p:nvSpPr>
        <p:spPr/>
        <p:txBody>
          <a:bodyPr/>
          <a:lstStyle/>
          <a:p>
            <a:fld id="{F22785C6-A97D-49AD-B70E-494CB93E6925}" type="slidenum">
              <a:rPr lang="de-CH" smtClean="0"/>
              <a:t>6</a:t>
            </a:fld>
            <a:endParaRPr lang="de-CH"/>
          </a:p>
        </p:txBody>
      </p:sp>
    </p:spTree>
    <p:extLst>
      <p:ext uri="{BB962C8B-B14F-4D97-AF65-F5344CB8AC3E}">
        <p14:creationId xmlns:p14="http://schemas.microsoft.com/office/powerpoint/2010/main" val="11182522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293A3-CDA3-9872-B804-B34F58EB565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4EDC4B3-8C4B-3816-0031-A6F47548250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88E538B-4F20-ACCA-2029-122D2E676F06}"/>
              </a:ext>
            </a:extLst>
          </p:cNvPr>
          <p:cNvSpPr>
            <a:spLocks noGrp="1"/>
          </p:cNvSpPr>
          <p:nvPr>
            <p:ph type="body" idx="1"/>
          </p:nvPr>
        </p:nvSpPr>
        <p:spPr/>
        <p:txBody>
          <a:bodyPr/>
          <a:lstStyle/>
          <a:p>
            <a:r>
              <a:rPr lang="de-DE" sz="1200" b="1" kern="1200" dirty="0">
                <a:solidFill>
                  <a:schemeClr val="tx1"/>
                </a:solidFill>
                <a:effectLst/>
                <a:latin typeface="+mn-lt"/>
                <a:ea typeface="+mn-ea"/>
                <a:cs typeface="+mn-cs"/>
              </a:rPr>
              <a:t>Christen zwischen den Mühlen von Scharia, Dschihad und Konflikten um Land</a:t>
            </a:r>
            <a:endParaRPr lang="en-GB"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Mit der Jahrtausendwende haben zwölf nördliche Bundesstaaten trotz der säkularen Verfassung des Zentralstaats das islamische Recht, die Scharia, eingeführt, und insbesondere auf das Strafrecht ausgeweitet. Blasphemie (Gotteslästerung) zählt demnach zu den Kapitalverbrechen: Bereits mehrfach haben nigerianische Gerichte Menschen zu langer Haft oder gar zum Tode auf der Grundlage der entsprechenden Gesetze verurteilt. </a:t>
            </a:r>
            <a:endParaRPr lang="en-GB"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Entgegen der anfänglichen Propaganda betreffen diese Bestimmungen sehr wohl auch Nicht-Muslime. Ein bekanntes – jedoch nicht das einzige – Beispiel ist die christliche Krankenschwester Rhoda Jatau. Am 20. Mai 2022 wurde sie festgenommen, nachdem sie über den Mitteilungsdienst WhatsApp einen Kommentar aus Ghana zum Lynchmord an der christlichen Studentin Deborah Emmanuel Yakubu im nigerianischen Bundesstaat </a:t>
            </a:r>
            <a:r>
              <a:rPr lang="de-DE" sz="1200" kern="1200" dirty="0" err="1">
                <a:solidFill>
                  <a:schemeClr val="tx1"/>
                </a:solidFill>
                <a:effectLst/>
                <a:latin typeface="+mn-lt"/>
                <a:ea typeface="+mn-ea"/>
                <a:cs typeface="+mn-cs"/>
              </a:rPr>
              <a:t>Sokoto</a:t>
            </a:r>
            <a:r>
              <a:rPr lang="de-DE" sz="1200" kern="1200" dirty="0">
                <a:solidFill>
                  <a:schemeClr val="tx1"/>
                </a:solidFill>
                <a:effectLst/>
                <a:latin typeface="+mn-lt"/>
                <a:ea typeface="+mn-ea"/>
                <a:cs typeface="+mn-cs"/>
              </a:rPr>
              <a:t> erhalten und an Kollegen weitergeleitet hatte. Wegen einer angeblich gotteslästerlichen Audionachricht auf WhatsApp war Yakubu – ebenfalls Christin – von einem Mob gesteinigt und verbrannt worden. Am 19. Dezember 2024 wurde Jatau glücklicherweise von den Vorwürfen freigesprochen.</a:t>
            </a:r>
            <a:endParaRPr lang="en-GB"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Die Einführung des islamischen Rechts führte </a:t>
            </a:r>
            <a:r>
              <a:rPr lang="de-DE" sz="1200" kern="1200" dirty="0" err="1">
                <a:solidFill>
                  <a:schemeClr val="tx1"/>
                </a:solidFill>
                <a:effectLst/>
                <a:latin typeface="+mn-lt"/>
                <a:ea typeface="+mn-ea"/>
                <a:cs typeface="+mn-cs"/>
              </a:rPr>
              <a:t>schliesslich</a:t>
            </a:r>
            <a:r>
              <a:rPr lang="de-DE" sz="1200" kern="1200" dirty="0">
                <a:solidFill>
                  <a:schemeClr val="tx1"/>
                </a:solidFill>
                <a:effectLst/>
                <a:latin typeface="+mn-lt"/>
                <a:ea typeface="+mn-ea"/>
                <a:cs typeface="+mn-cs"/>
              </a:rPr>
              <a:t> nicht zu mehr Gerechtigkeit, wie angekündigt, sondern provozierte im Gegenteil weitere Spannungen zwischen den Religionsgemeinschaften.</a:t>
            </a:r>
          </a:p>
        </p:txBody>
      </p:sp>
      <p:sp>
        <p:nvSpPr>
          <p:cNvPr id="4" name="Foliennummernplatzhalter 3">
            <a:extLst>
              <a:ext uri="{FF2B5EF4-FFF2-40B4-BE49-F238E27FC236}">
                <a16:creationId xmlns:a16="http://schemas.microsoft.com/office/drawing/2014/main" id="{755C2262-58E6-FA72-49CF-3E7FE7B9D775}"/>
              </a:ext>
            </a:extLst>
          </p:cNvPr>
          <p:cNvSpPr>
            <a:spLocks noGrp="1"/>
          </p:cNvSpPr>
          <p:nvPr>
            <p:ph type="sldNum" sz="quarter" idx="5"/>
          </p:nvPr>
        </p:nvSpPr>
        <p:spPr/>
        <p:txBody>
          <a:bodyPr/>
          <a:lstStyle/>
          <a:p>
            <a:fld id="{F22785C6-A97D-49AD-B70E-494CB93E6925}" type="slidenum">
              <a:rPr lang="de-CH" smtClean="0"/>
              <a:t>7</a:t>
            </a:fld>
            <a:endParaRPr lang="de-CH"/>
          </a:p>
        </p:txBody>
      </p:sp>
    </p:spTree>
    <p:extLst>
      <p:ext uri="{BB962C8B-B14F-4D97-AF65-F5344CB8AC3E}">
        <p14:creationId xmlns:p14="http://schemas.microsoft.com/office/powerpoint/2010/main" val="42803411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D898F-915E-2496-5B96-8F5071E3B87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A383830-0092-BD16-9116-6D9F4DCCF7A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801B0BA-4755-3558-222D-199783E1D352}"/>
              </a:ext>
            </a:extLst>
          </p:cNvPr>
          <p:cNvSpPr>
            <a:spLocks noGrp="1"/>
          </p:cNvSpPr>
          <p:nvPr>
            <p:ph type="body" idx="1"/>
          </p:nvPr>
        </p:nvSpPr>
        <p:spPr/>
        <p:txBody>
          <a:bodyPr/>
          <a:lstStyle/>
          <a:p>
            <a:r>
              <a:rPr lang="de-DE" sz="1200" kern="1200" dirty="0">
                <a:solidFill>
                  <a:schemeClr val="tx1"/>
                </a:solidFill>
                <a:effectLst/>
                <a:latin typeface="+mn-lt"/>
                <a:ea typeface="+mn-ea"/>
                <a:cs typeface="+mn-cs"/>
              </a:rPr>
              <a:t>Bald bildeten sich Gruppen, für die diese begrenzte Gültigkeit des islamischen Rechts nicht weit genug geht und die daher den Umsturz der Regierung in Abuja anstreben. So hat die im Jahr 2002 gegründete islamisch-extremistische Organisation „Boko Haram“ („Westliche Bildung ist Sünde“) seit einem Aufstand im Jahr 2009 im Nordosten Nigerias und in angrenzenden Ländern zehntausende Menschen, Sicherheitskräfte wie Zivilisten </a:t>
            </a:r>
            <a:r>
              <a:rPr lang="de-DE" sz="1200" kern="1200" dirty="0" err="1">
                <a:solidFill>
                  <a:schemeClr val="tx1"/>
                </a:solidFill>
                <a:effectLst/>
                <a:latin typeface="+mn-lt"/>
                <a:ea typeface="+mn-ea"/>
                <a:cs typeface="+mn-cs"/>
              </a:rPr>
              <a:t>gleichermassen</a:t>
            </a:r>
            <a:r>
              <a:rPr lang="de-DE" sz="1200" kern="1200" dirty="0">
                <a:solidFill>
                  <a:schemeClr val="tx1"/>
                </a:solidFill>
                <a:effectLst/>
                <a:latin typeface="+mn-lt"/>
                <a:ea typeface="+mn-ea"/>
                <a:cs typeface="+mn-cs"/>
              </a:rPr>
              <a:t>, ermordet; mindestens zwei Millionen Nigerianer flohen bislang vor dieser Gewalt. Von „Boko Haram“ spalteten sich mehrfach Gruppen ab, darunter 2016 auch der „Islamische Staat – West-Afrika Provinz“. </a:t>
            </a:r>
            <a:endParaRPr lang="en-GB"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Nigeria und seine Nachbarn Tschad, Kamerun und Niger haben durch gemeinsame militärische Anstrengungen „Boko Haram“ zwar weit zurückgedrängt. Aber radikalisierte Milizionäre führen zugleich den Dschihad im Nordosten des Landes in anderen Gruppen fort. Der Sicherheitsapparat </a:t>
            </a:r>
            <a:r>
              <a:rPr lang="de-DE" sz="1200" kern="1200" dirty="0" err="1">
                <a:solidFill>
                  <a:schemeClr val="tx1"/>
                </a:solidFill>
                <a:effectLst/>
                <a:latin typeface="+mn-lt"/>
                <a:ea typeface="+mn-ea"/>
                <a:cs typeface="+mn-cs"/>
              </a:rPr>
              <a:t>stösst</a:t>
            </a:r>
            <a:r>
              <a:rPr lang="de-DE" sz="1200" kern="1200" dirty="0">
                <a:solidFill>
                  <a:schemeClr val="tx1"/>
                </a:solidFill>
                <a:effectLst/>
                <a:latin typeface="+mn-lt"/>
                <a:ea typeface="+mn-ea"/>
                <a:cs typeface="+mn-cs"/>
              </a:rPr>
              <a:t> nach wie vor an seine Belastungsgrenze. Sicherheitskräfte reagieren – wenn überhaupt – nur zögerlich auf Angriffe. Diese offensichtlichen Schwächen ermutigen nicht nur zu schwerer Bandenkriminalität durch organisierte Kriminalität und Geheimbünde, sondern geben das gefährliche Signal, dass Angreifer nach Gewaltanwendung straflos entkommen können. Die Täter sind folglich nicht aufzuhalten, während überlebende Opfer hilflos, verletzt und schwer traumatisiert zurückbleiben. </a:t>
            </a:r>
            <a:endParaRPr lang="en-GB" sz="1200" kern="1200" dirty="0">
              <a:solidFill>
                <a:schemeClr val="tx1"/>
              </a:solidFill>
              <a:effectLst/>
              <a:latin typeface="+mn-lt"/>
              <a:ea typeface="+mn-ea"/>
              <a:cs typeface="+mn-cs"/>
            </a:endParaRPr>
          </a:p>
          <a:p>
            <a:endParaRPr lang="de-D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a:solidFill>
                  <a:schemeClr val="tx1"/>
                </a:solidFill>
                <a:effectLst/>
                <a:latin typeface="+mn-lt"/>
                <a:ea typeface="+mn-ea"/>
                <a:cs typeface="+mn-cs"/>
              </a:rPr>
              <a:t>Im Nordwesten brechen nach wie vor Auseinandersetzungen um Land aus, wozu ausgedehnte Dürren beitragen. Dabei geht es auch um den Einfluss der jeweils eigenen Ethnie und Religionsgemeinschaft. Raubüberfälle, Brandschatzung, Verwüstung unter Einsatz von Sprengstoff, Vergewaltigungen, Entführungen und (Massen-)Morde bleiben vielfach ungesühnt. Inzwischen ist von der Gewalt auch Zentralnigeria und zunehmend auch der Süden des Landes betroffen. Die Spur reicht bis ins Kernland der christlichen Ethnie der Igbo im Südosten, so etwa an der Grenze Enugus zum Bundesstaat </a:t>
            </a:r>
            <a:r>
              <a:rPr lang="de-DE" sz="1200" kern="1200" dirty="0" err="1">
                <a:solidFill>
                  <a:schemeClr val="tx1"/>
                </a:solidFill>
                <a:effectLst/>
                <a:latin typeface="+mn-lt"/>
                <a:ea typeface="+mn-ea"/>
                <a:cs typeface="+mn-cs"/>
              </a:rPr>
              <a:t>Benue</a:t>
            </a:r>
            <a:r>
              <a:rPr lang="de-DE" sz="1200" kern="1200" dirty="0">
                <a:solidFill>
                  <a:schemeClr val="tx1"/>
                </a:solidFill>
                <a:effectLst/>
                <a:latin typeface="+mn-lt"/>
                <a:ea typeface="+mn-ea"/>
                <a:cs typeface="+mn-cs"/>
              </a:rPr>
              <a:t>. Dutzende bis mehrere hundert Mordopfer sind als Folge monatlich zu beklagen.</a:t>
            </a:r>
            <a:endParaRPr lang="en-GB" sz="1200" kern="1200" dirty="0">
              <a:solidFill>
                <a:schemeClr val="tx1"/>
              </a:solidFill>
              <a:effectLst/>
              <a:latin typeface="+mn-lt"/>
              <a:ea typeface="+mn-ea"/>
              <a:cs typeface="+mn-cs"/>
            </a:endParaRPr>
          </a:p>
          <a:p>
            <a:endParaRPr lang="de-DE" sz="1200" kern="1200" dirty="0">
              <a:solidFill>
                <a:schemeClr val="tx1"/>
              </a:solidFill>
              <a:effectLst/>
              <a:latin typeface="+mn-lt"/>
              <a:ea typeface="+mn-ea"/>
              <a:cs typeface="+mn-cs"/>
            </a:endParaRPr>
          </a:p>
        </p:txBody>
      </p:sp>
      <p:sp>
        <p:nvSpPr>
          <p:cNvPr id="4" name="Foliennummernplatzhalter 3">
            <a:extLst>
              <a:ext uri="{FF2B5EF4-FFF2-40B4-BE49-F238E27FC236}">
                <a16:creationId xmlns:a16="http://schemas.microsoft.com/office/drawing/2014/main" id="{7D53259F-877D-4938-6230-716250251D98}"/>
              </a:ext>
            </a:extLst>
          </p:cNvPr>
          <p:cNvSpPr>
            <a:spLocks noGrp="1"/>
          </p:cNvSpPr>
          <p:nvPr>
            <p:ph type="sldNum" sz="quarter" idx="5"/>
          </p:nvPr>
        </p:nvSpPr>
        <p:spPr/>
        <p:txBody>
          <a:bodyPr/>
          <a:lstStyle/>
          <a:p>
            <a:fld id="{F22785C6-A97D-49AD-B70E-494CB93E6925}" type="slidenum">
              <a:rPr lang="de-CH" smtClean="0"/>
              <a:t>8</a:t>
            </a:fld>
            <a:endParaRPr lang="de-CH"/>
          </a:p>
        </p:txBody>
      </p:sp>
    </p:spTree>
    <p:extLst>
      <p:ext uri="{BB962C8B-B14F-4D97-AF65-F5344CB8AC3E}">
        <p14:creationId xmlns:p14="http://schemas.microsoft.com/office/powerpoint/2010/main" val="1612361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21DCAB-741F-B6AD-CA18-462471CCD33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1ABE576-1215-8FEE-A913-BFD6E0006AE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ECD97B02-A55A-5BF3-04E8-4A3D1590E4F9}"/>
              </a:ext>
            </a:extLst>
          </p:cNvPr>
          <p:cNvSpPr>
            <a:spLocks noGrp="1"/>
          </p:cNvSpPr>
          <p:nvPr>
            <p:ph type="body" idx="1"/>
          </p:nvPr>
        </p:nvSpPr>
        <p:spPr/>
        <p:txBody>
          <a:bodyPr/>
          <a:lstStyle/>
          <a:p>
            <a:r>
              <a:rPr lang="de-DE" sz="1200" kern="1200" dirty="0">
                <a:solidFill>
                  <a:schemeClr val="tx1"/>
                </a:solidFill>
                <a:effectLst/>
                <a:latin typeface="+mn-lt"/>
                <a:ea typeface="+mn-ea"/>
                <a:cs typeface="+mn-cs"/>
              </a:rPr>
              <a:t>Mit ausländischer Hilfe werden die Milizen mit Waffen ausgerüstet, insbesondere mit reichlich Gewehren (und die größeren Gruppen sogar mit Sprengstoff und modernsten Drohnen). Notwendige Finanzmittel beschaffen sie sich durch weitere Verbrechen: So kommt es häufig zu Entführungen, insbesondere von Pastoren und Priestern, hinter denen finanzstarke Netzwerke vermutet werden, um Lösegeld zu erpressen. </a:t>
            </a:r>
            <a:endParaRPr lang="en-GB"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Ein fatales Signal für Christen und die Anhänger traditionell-afrikanischer religiöser Praktiken, die auf diese Weise an ihrer freien Religionsausübung gehindert werden: Die religiös-ideologische Radikalisierung setzt sich – ungeachtet militärischen Vorgehens gegen dschihadistische Gewalt – in den vergangenen Jahren weiter fort, insbesondere unter Hirten der Volksgruppe der Fulani. Somit werden Ansprüche auf Ressourcen religiös legitimiert. Die Christen, über 40 Prozent der Bevölkerung, die überwiegend im Süden leben, werden zu Unrecht für Ungerechtigkeit, Korruption und Misswirtschaft verantwortlich gemacht. Trotz einiger Veränderungen, die der muslimische Präsident Bola Tinubu, der seit dem 29. Mai 2023 im Amt ist, in Angriff genommen hat, sind bislang dringende Reformen des Sicherheitsapparates sowie der Wirtschaft ausgeblieben.</a:t>
            </a:r>
            <a:endParaRPr lang="en-GB"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Die Kette der Gewalt gegen Christen hat bereits Beobachter dazu veranlasst, von einem schleichenden Genozid zu sprechen. Tatsächlich existiert eher Konkurrenz als Koordination unter den islamisch-extremistischen Gruppen, aber der Blutzoll der Christen und der Druck auf sie sind beispiellos. </a:t>
            </a:r>
            <a:endParaRPr lang="en-GB"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Im Folgenden seien einige Beispiele aus der Zeit der aktuellen Präsidentschaft aufgeführt:</a:t>
            </a:r>
            <a:endParaRPr lang="en-GB" sz="1200" kern="1200" dirty="0">
              <a:solidFill>
                <a:schemeClr val="tx1"/>
              </a:solidFill>
              <a:effectLst/>
              <a:latin typeface="+mn-lt"/>
              <a:ea typeface="+mn-ea"/>
              <a:cs typeface="+mn-cs"/>
            </a:endParaRPr>
          </a:p>
          <a:p>
            <a:pPr lvl="0"/>
            <a:r>
              <a:rPr lang="de-DE" sz="1200" kern="1200" dirty="0">
                <a:solidFill>
                  <a:schemeClr val="tx1"/>
                </a:solidFill>
                <a:effectLst/>
                <a:latin typeface="+mn-lt"/>
                <a:ea typeface="+mn-ea"/>
                <a:cs typeface="+mn-cs"/>
              </a:rPr>
              <a:t>An Weihnachten 2023 fielen mindestens 200 Menschen – darunter viele Kinder und Senioren – Angriffen in mehrheitlich von Christen bewohnten Gemeindegebieten von </a:t>
            </a:r>
            <a:r>
              <a:rPr lang="de-DE" sz="1200" kern="1200" dirty="0" err="1">
                <a:solidFill>
                  <a:schemeClr val="tx1"/>
                </a:solidFill>
                <a:effectLst/>
                <a:latin typeface="+mn-lt"/>
                <a:ea typeface="+mn-ea"/>
                <a:cs typeface="+mn-cs"/>
              </a:rPr>
              <a:t>Bokkos</a:t>
            </a:r>
            <a:r>
              <a:rPr lang="de-DE" sz="1200" kern="1200" dirty="0">
                <a:solidFill>
                  <a:schemeClr val="tx1"/>
                </a:solidFill>
                <a:effectLst/>
                <a:latin typeface="+mn-lt"/>
                <a:ea typeface="+mn-ea"/>
                <a:cs typeface="+mn-cs"/>
              </a:rPr>
              <a:t> und Barkin-</a:t>
            </a:r>
            <a:r>
              <a:rPr lang="de-DE" sz="1200" kern="1200" dirty="0" err="1">
                <a:solidFill>
                  <a:schemeClr val="tx1"/>
                </a:solidFill>
                <a:effectLst/>
                <a:latin typeface="+mn-lt"/>
                <a:ea typeface="+mn-ea"/>
                <a:cs typeface="+mn-cs"/>
              </a:rPr>
              <a:t>Ladi</a:t>
            </a:r>
            <a:r>
              <a:rPr lang="de-DE" sz="1200" kern="1200" dirty="0">
                <a:solidFill>
                  <a:schemeClr val="tx1"/>
                </a:solidFill>
                <a:effectLst/>
                <a:latin typeface="+mn-lt"/>
                <a:ea typeface="+mn-ea"/>
                <a:cs typeface="+mn-cs"/>
              </a:rPr>
              <a:t> im Bundesstaat Plateau zum Opfer; mehr als 500 weitere Personen überlebten verletzt und tausende Bewohner flohen. Die Täter steckten zudem hunderte Häuser und dutzende Fahrzeuge in Brand. Gleich zu Beginn des Jahres 2024 folgten weitere Attacken, insbesondere durch Hirtennomaden der Volksgruppe der Fulani. Überlebende berichten von Slogans wie „Vernichte die Ungläubigen“ und „Allahu </a:t>
            </a:r>
            <a:r>
              <a:rPr lang="de-DE" sz="1200" kern="1200" dirty="0" err="1">
                <a:solidFill>
                  <a:schemeClr val="tx1"/>
                </a:solidFill>
                <a:effectLst/>
                <a:latin typeface="+mn-lt"/>
                <a:ea typeface="+mn-ea"/>
                <a:cs typeface="+mn-cs"/>
              </a:rPr>
              <a:t>akbar</a:t>
            </a:r>
            <a:r>
              <a:rPr lang="de-DE" sz="1200" kern="1200" dirty="0">
                <a:solidFill>
                  <a:schemeClr val="tx1"/>
                </a:solidFill>
                <a:effectLst/>
                <a:latin typeface="+mn-lt"/>
                <a:ea typeface="+mn-ea"/>
                <a:cs typeface="+mn-cs"/>
              </a:rPr>
              <a:t>“, die die Täter ausriefen. </a:t>
            </a:r>
            <a:endParaRPr lang="en-GB" sz="1200" kern="1200" dirty="0">
              <a:solidFill>
                <a:schemeClr val="tx1"/>
              </a:solidFill>
              <a:effectLst/>
              <a:latin typeface="+mn-lt"/>
              <a:ea typeface="+mn-ea"/>
              <a:cs typeface="+mn-cs"/>
            </a:endParaRPr>
          </a:p>
          <a:p>
            <a:pPr lvl="0"/>
            <a:r>
              <a:rPr lang="de-DE" sz="1200" kern="1200" dirty="0">
                <a:solidFill>
                  <a:schemeClr val="tx1"/>
                </a:solidFill>
                <a:effectLst/>
                <a:latin typeface="+mn-lt"/>
                <a:ea typeface="+mn-ea"/>
                <a:cs typeface="+mn-cs"/>
              </a:rPr>
              <a:t>Die Welle der Gewalt ebbte im Jahr 2024 nicht ab. An Weihnachten fielen in der Stadt </a:t>
            </a:r>
            <a:r>
              <a:rPr lang="de-DE" sz="1200" kern="1200" dirty="0" err="1">
                <a:solidFill>
                  <a:schemeClr val="tx1"/>
                </a:solidFill>
                <a:effectLst/>
                <a:latin typeface="+mn-lt"/>
                <a:ea typeface="+mn-ea"/>
                <a:cs typeface="+mn-cs"/>
              </a:rPr>
              <a:t>Anwase</a:t>
            </a:r>
            <a:r>
              <a:rPr lang="de-DE" sz="1200" kern="1200" dirty="0">
                <a:solidFill>
                  <a:schemeClr val="tx1"/>
                </a:solidFill>
                <a:effectLst/>
                <a:latin typeface="+mn-lt"/>
                <a:ea typeface="+mn-ea"/>
                <a:cs typeface="+mn-cs"/>
              </a:rPr>
              <a:t> im Bundesstaat </a:t>
            </a:r>
            <a:r>
              <a:rPr lang="de-DE" sz="1200" kern="1200" dirty="0" err="1">
                <a:solidFill>
                  <a:schemeClr val="tx1"/>
                </a:solidFill>
                <a:effectLst/>
                <a:latin typeface="+mn-lt"/>
                <a:ea typeface="+mn-ea"/>
                <a:cs typeface="+mn-cs"/>
              </a:rPr>
              <a:t>Benue</a:t>
            </a:r>
            <a:r>
              <a:rPr lang="de-DE" sz="1200" kern="1200" dirty="0">
                <a:solidFill>
                  <a:schemeClr val="tx1"/>
                </a:solidFill>
                <a:effectLst/>
                <a:latin typeface="+mn-lt"/>
                <a:ea typeface="+mn-ea"/>
                <a:cs typeface="+mn-cs"/>
              </a:rPr>
              <a:t> insgesamt 47 Christen einem Massaker zum Opfer. Die Täter steckten eine Kirche mit Pfarrhaus und Gesundheits- sowie Bildungseinrichtungen in Brand. In der Region kommt es häufig zu Überfällen islamisch-radikalisierter Fulani-Hirtenbanden. </a:t>
            </a:r>
            <a:endParaRPr lang="en-GB" sz="1200" kern="1200" dirty="0">
              <a:solidFill>
                <a:schemeClr val="tx1"/>
              </a:solidFill>
              <a:effectLst/>
              <a:latin typeface="+mn-lt"/>
              <a:ea typeface="+mn-ea"/>
              <a:cs typeface="+mn-cs"/>
            </a:endParaRPr>
          </a:p>
          <a:p>
            <a:pPr lvl="0"/>
            <a:r>
              <a:rPr lang="de-DE" sz="1200" kern="1200" dirty="0">
                <a:solidFill>
                  <a:schemeClr val="tx1"/>
                </a:solidFill>
                <a:effectLst/>
                <a:latin typeface="+mn-lt"/>
                <a:ea typeface="+mn-ea"/>
                <a:cs typeface="+mn-cs"/>
              </a:rPr>
              <a:t>In der Nacht vom 12. zum 13. Juni 2025 wurden mehr als 200 Christen in der ländlichen Gemeinde </a:t>
            </a:r>
            <a:r>
              <a:rPr lang="de-DE" sz="1200" kern="1200" dirty="0" err="1">
                <a:solidFill>
                  <a:schemeClr val="tx1"/>
                </a:solidFill>
                <a:effectLst/>
                <a:latin typeface="+mn-lt"/>
                <a:ea typeface="+mn-ea"/>
                <a:cs typeface="+mn-cs"/>
              </a:rPr>
              <a:t>Yelwata</a:t>
            </a:r>
            <a:r>
              <a:rPr lang="de-DE" sz="1200" kern="1200" dirty="0">
                <a:solidFill>
                  <a:schemeClr val="tx1"/>
                </a:solidFill>
                <a:effectLst/>
                <a:latin typeface="+mn-lt"/>
                <a:ea typeface="+mn-ea"/>
                <a:cs typeface="+mn-cs"/>
              </a:rPr>
              <a:t> nahe </a:t>
            </a:r>
            <a:r>
              <a:rPr lang="de-DE" sz="1200" kern="1200" dirty="0" err="1">
                <a:solidFill>
                  <a:schemeClr val="tx1"/>
                </a:solidFill>
                <a:effectLst/>
                <a:latin typeface="+mn-lt"/>
                <a:ea typeface="+mn-ea"/>
                <a:cs typeface="+mn-cs"/>
              </a:rPr>
              <a:t>Makurdi</a:t>
            </a:r>
            <a:r>
              <a:rPr lang="de-DE" sz="1200" kern="1200" dirty="0">
                <a:solidFill>
                  <a:schemeClr val="tx1"/>
                </a:solidFill>
                <a:effectLst/>
                <a:latin typeface="+mn-lt"/>
                <a:ea typeface="+mn-ea"/>
                <a:cs typeface="+mn-cs"/>
              </a:rPr>
              <a:t> im Bundesstaat </a:t>
            </a:r>
            <a:r>
              <a:rPr lang="de-DE" sz="1200" kern="1200" dirty="0" err="1">
                <a:solidFill>
                  <a:schemeClr val="tx1"/>
                </a:solidFill>
                <a:effectLst/>
                <a:latin typeface="+mn-lt"/>
                <a:ea typeface="+mn-ea"/>
                <a:cs typeface="+mn-cs"/>
              </a:rPr>
              <a:t>Benue</a:t>
            </a:r>
            <a:r>
              <a:rPr lang="de-DE" sz="1200" kern="1200" dirty="0">
                <a:solidFill>
                  <a:schemeClr val="tx1"/>
                </a:solidFill>
                <a:effectLst/>
                <a:latin typeface="+mn-lt"/>
                <a:ea typeface="+mn-ea"/>
                <a:cs typeface="+mn-cs"/>
              </a:rPr>
              <a:t> von Dschihadisten aus der Volksgruppe der Fulani ermordet. Viele Überlebende vorausgegangener Attacken in dem Bundesstaat hatten in </a:t>
            </a:r>
            <a:r>
              <a:rPr lang="de-DE" sz="1200" kern="1200" dirty="0" err="1">
                <a:solidFill>
                  <a:schemeClr val="tx1"/>
                </a:solidFill>
                <a:effectLst/>
                <a:latin typeface="+mn-lt"/>
                <a:ea typeface="+mn-ea"/>
                <a:cs typeface="+mn-cs"/>
              </a:rPr>
              <a:t>Yelwata</a:t>
            </a:r>
            <a:r>
              <a:rPr lang="de-DE" sz="1200" kern="1200" dirty="0">
                <a:solidFill>
                  <a:schemeClr val="tx1"/>
                </a:solidFill>
                <a:effectLst/>
                <a:latin typeface="+mn-lt"/>
                <a:ea typeface="+mn-ea"/>
                <a:cs typeface="+mn-cs"/>
              </a:rPr>
              <a:t> Zuflucht gesucht, wo hauptsächlich Christen leben, wurden jedoch dort zu Opfern des nächtlichen Angriffs.</a:t>
            </a:r>
            <a:endParaRPr lang="en-GB" sz="1200" kern="1200" dirty="0">
              <a:solidFill>
                <a:schemeClr val="tx1"/>
              </a:solidFill>
              <a:effectLst/>
              <a:latin typeface="+mn-lt"/>
              <a:ea typeface="+mn-ea"/>
              <a:cs typeface="+mn-cs"/>
            </a:endParaRPr>
          </a:p>
          <a:p>
            <a:pPr lvl="0"/>
            <a:r>
              <a:rPr lang="de-DE" sz="1200" kern="1200" dirty="0">
                <a:solidFill>
                  <a:schemeClr val="tx1"/>
                </a:solidFill>
                <a:effectLst/>
                <a:latin typeface="+mn-lt"/>
                <a:ea typeface="+mn-ea"/>
                <a:cs typeface="+mn-cs"/>
              </a:rPr>
              <a:t>Allein im November 2025 wurden mindestens 400 Menschen in vier Bundesstaaten im nördlichen Zentrum Nigerias entführt, darunter auch Schulkinder aus dem benachbarten Niger. </a:t>
            </a:r>
            <a:endParaRPr lang="en-GB" sz="1200" kern="1200" dirty="0">
              <a:solidFill>
                <a:schemeClr val="tx1"/>
              </a:solidFill>
              <a:effectLst/>
              <a:latin typeface="+mn-lt"/>
              <a:ea typeface="+mn-ea"/>
              <a:cs typeface="+mn-cs"/>
            </a:endParaRPr>
          </a:p>
          <a:p>
            <a:pPr lvl="0"/>
            <a:r>
              <a:rPr lang="de-DE" sz="1200" kern="1200" dirty="0">
                <a:solidFill>
                  <a:schemeClr val="tx1"/>
                </a:solidFill>
                <a:effectLst/>
                <a:latin typeface="+mn-lt"/>
                <a:ea typeface="+mn-ea"/>
                <a:cs typeface="+mn-cs"/>
              </a:rPr>
              <a:t>Am 18. Januar 2026 kam es zu Massenentführungen im Dorf </a:t>
            </a:r>
            <a:r>
              <a:rPr lang="de-DE" sz="1200" kern="1200" dirty="0" err="1">
                <a:solidFill>
                  <a:schemeClr val="tx1"/>
                </a:solidFill>
                <a:effectLst/>
                <a:latin typeface="+mn-lt"/>
                <a:ea typeface="+mn-ea"/>
                <a:cs typeface="+mn-cs"/>
              </a:rPr>
              <a:t>Kurmin</a:t>
            </a:r>
            <a:r>
              <a:rPr lang="de-DE" sz="1200" kern="1200" dirty="0">
                <a:solidFill>
                  <a:schemeClr val="tx1"/>
                </a:solidFill>
                <a:effectLst/>
                <a:latin typeface="+mn-lt"/>
                <a:ea typeface="+mn-ea"/>
                <a:cs typeface="+mn-cs"/>
              </a:rPr>
              <a:t> Wali im Bundesstaat Kaduna: Aus zwei Kirchen wurden 177 Besucher verschleppt, 91 von ihnen konnten entkommen, die übrigen wurden Anfang Februar freigelassen. </a:t>
            </a:r>
            <a:endParaRPr lang="en-GB"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Der „Beobachtungsstelle für Religionsfreiheit in Afrika“ („Observatory for </a:t>
            </a:r>
            <a:r>
              <a:rPr lang="de-DE" sz="1200" kern="1200" dirty="0" err="1">
                <a:solidFill>
                  <a:schemeClr val="tx1"/>
                </a:solidFill>
                <a:effectLst/>
                <a:latin typeface="+mn-lt"/>
                <a:ea typeface="+mn-ea"/>
                <a:cs typeface="+mn-cs"/>
              </a:rPr>
              <a:t>Religious</a:t>
            </a:r>
            <a:r>
              <a:rPr lang="de-DE" sz="1200" kern="1200" dirty="0">
                <a:solidFill>
                  <a:schemeClr val="tx1"/>
                </a:solidFill>
                <a:effectLst/>
                <a:latin typeface="+mn-lt"/>
                <a:ea typeface="+mn-ea"/>
                <a:cs typeface="+mn-cs"/>
              </a:rPr>
              <a:t> Freedom in </a:t>
            </a:r>
            <a:r>
              <a:rPr lang="de-DE" sz="1200" kern="1200" dirty="0" err="1">
                <a:solidFill>
                  <a:schemeClr val="tx1"/>
                </a:solidFill>
                <a:effectLst/>
                <a:latin typeface="+mn-lt"/>
                <a:ea typeface="+mn-ea"/>
                <a:cs typeface="+mn-cs"/>
              </a:rPr>
              <a:t>Africa</a:t>
            </a:r>
            <a:r>
              <a:rPr lang="de-DE" sz="1200" kern="1200" dirty="0">
                <a:solidFill>
                  <a:schemeClr val="tx1"/>
                </a:solidFill>
                <a:effectLst/>
                <a:latin typeface="+mn-lt"/>
                <a:ea typeface="+mn-ea"/>
                <a:cs typeface="+mn-cs"/>
              </a:rPr>
              <a:t>“) zufolge sind allein die Milizen der Fulani für 42 Prozent der zivilen Opfer verantwortlich. Mehr als 80 Prozent der Attacken im Erhebungszeitraum zwischen Oktober 2019 und September 2023 geschahen im ländlichen Raum und richteten sich überproportional häufig gegen Christen, die laut der Statistik der Beobachtungsstelle fast dreifache Verluste zu betrauern haben. </a:t>
            </a:r>
            <a:endParaRPr lang="en-GB" sz="1200" kern="1200" dirty="0">
              <a:solidFill>
                <a:schemeClr val="tx1"/>
              </a:solidFill>
              <a:effectLst/>
              <a:latin typeface="+mn-lt"/>
              <a:ea typeface="+mn-ea"/>
              <a:cs typeface="+mn-cs"/>
            </a:endParaRPr>
          </a:p>
          <a:p>
            <a:endParaRPr lang="de-DE" sz="1200" kern="1200" dirty="0">
              <a:solidFill>
                <a:schemeClr val="tx1"/>
              </a:solidFill>
              <a:effectLst/>
              <a:latin typeface="+mn-lt"/>
              <a:ea typeface="+mn-ea"/>
              <a:cs typeface="+mn-cs"/>
            </a:endParaRPr>
          </a:p>
        </p:txBody>
      </p:sp>
      <p:sp>
        <p:nvSpPr>
          <p:cNvPr id="4" name="Foliennummernplatzhalter 3">
            <a:extLst>
              <a:ext uri="{FF2B5EF4-FFF2-40B4-BE49-F238E27FC236}">
                <a16:creationId xmlns:a16="http://schemas.microsoft.com/office/drawing/2014/main" id="{D4FE134E-BE97-8AAE-088B-B2936D7F4AB9}"/>
              </a:ext>
            </a:extLst>
          </p:cNvPr>
          <p:cNvSpPr>
            <a:spLocks noGrp="1"/>
          </p:cNvSpPr>
          <p:nvPr>
            <p:ph type="sldNum" sz="quarter" idx="5"/>
          </p:nvPr>
        </p:nvSpPr>
        <p:spPr/>
        <p:txBody>
          <a:bodyPr/>
          <a:lstStyle/>
          <a:p>
            <a:fld id="{F22785C6-A97D-49AD-B70E-494CB93E6925}" type="slidenum">
              <a:rPr lang="de-CH" smtClean="0"/>
              <a:t>9</a:t>
            </a:fld>
            <a:endParaRPr lang="de-CH"/>
          </a:p>
        </p:txBody>
      </p:sp>
    </p:spTree>
    <p:extLst>
      <p:ext uri="{BB962C8B-B14F-4D97-AF65-F5344CB8AC3E}">
        <p14:creationId xmlns:p14="http://schemas.microsoft.com/office/powerpoint/2010/main" val="26341779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01C33-CB33-08D4-39BD-1CB37E859C4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6EC63E9-21E3-665F-8544-11DE2A525B2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974D4C3-53B7-E819-4C1A-F0DADBA041C6}"/>
              </a:ext>
            </a:extLst>
          </p:cNvPr>
          <p:cNvSpPr>
            <a:spLocks noGrp="1"/>
          </p:cNvSpPr>
          <p:nvPr>
            <p:ph type="body" idx="1"/>
          </p:nvPr>
        </p:nvSpPr>
        <p:spPr/>
        <p:txBody>
          <a:bodyPr/>
          <a:lstStyle/>
          <a:p>
            <a:r>
              <a:rPr lang="de-DE" sz="1200" b="1" kern="1200" dirty="0">
                <a:solidFill>
                  <a:schemeClr val="tx1"/>
                </a:solidFill>
                <a:effectLst/>
                <a:latin typeface="+mn-lt"/>
                <a:ea typeface="+mn-ea"/>
                <a:cs typeface="+mn-cs"/>
              </a:rPr>
              <a:t>Wir beten:</a:t>
            </a:r>
            <a:endParaRPr lang="en-GB" sz="1200" kern="1200" dirty="0">
              <a:solidFill>
                <a:schemeClr val="tx1"/>
              </a:solidFill>
              <a:effectLst/>
              <a:latin typeface="+mn-lt"/>
              <a:ea typeface="+mn-ea"/>
              <a:cs typeface="+mn-cs"/>
            </a:endParaRPr>
          </a:p>
          <a:p>
            <a:pPr lvl="0"/>
            <a:r>
              <a:rPr lang="de-DE" sz="1200" kern="1200" dirty="0">
                <a:solidFill>
                  <a:schemeClr val="tx1"/>
                </a:solidFill>
                <a:effectLst/>
                <a:latin typeface="+mn-lt"/>
                <a:ea typeface="+mn-ea"/>
                <a:cs typeface="+mn-cs"/>
              </a:rPr>
              <a:t>Für die christliche Bevölkerung in Nigeria: Mögen die Christen sich durch die Anteilnahme und Zeichen der Solidarität der internationalen Gemeinschaft und insbesondere ihrer christlichen Geschwister weltweit gestärkt fühlen und mögen sie so die Hoffnung nicht verlieren.</a:t>
            </a:r>
            <a:endParaRPr lang="en-GB" sz="1200" kern="1200" dirty="0">
              <a:solidFill>
                <a:schemeClr val="tx1"/>
              </a:solidFill>
              <a:effectLst/>
              <a:latin typeface="+mn-lt"/>
              <a:ea typeface="+mn-ea"/>
              <a:cs typeface="+mn-cs"/>
            </a:endParaRPr>
          </a:p>
          <a:p>
            <a:pPr lvl="0"/>
            <a:r>
              <a:rPr lang="de-DE" sz="1200" kern="1200" dirty="0">
                <a:solidFill>
                  <a:schemeClr val="tx1"/>
                </a:solidFill>
                <a:effectLst/>
                <a:latin typeface="+mn-lt"/>
                <a:ea typeface="+mn-ea"/>
                <a:cs typeface="+mn-cs"/>
              </a:rPr>
              <a:t>Für die politisch Verantwortlichen: Mögen sie sich ermutigt fühlen, nach Attacken von Milizen gründliche und unabhängige polizeiliche Untersuchungen zu forcieren und auf lange Sicht gegen militante islamistische Gruppen wirksam vorzugehen.</a:t>
            </a:r>
            <a:endParaRPr lang="en-GB" sz="1200" kern="1200" dirty="0">
              <a:solidFill>
                <a:schemeClr val="tx1"/>
              </a:solidFill>
              <a:effectLst/>
              <a:latin typeface="+mn-lt"/>
              <a:ea typeface="+mn-ea"/>
              <a:cs typeface="+mn-cs"/>
            </a:endParaRPr>
          </a:p>
          <a:p>
            <a:pPr lvl="0"/>
            <a:r>
              <a:rPr lang="de-DE" sz="1200" kern="1200" dirty="0">
                <a:solidFill>
                  <a:schemeClr val="tx1"/>
                </a:solidFill>
                <a:effectLst/>
                <a:latin typeface="+mn-lt"/>
                <a:ea typeface="+mn-ea"/>
                <a:cs typeface="+mn-cs"/>
              </a:rPr>
              <a:t>Für die vielen jungen Muslime, die sich scheinbar der Perspektivlosigkeit ausgeliefert sehen: Mögen sie sich nicht zu Gewaltexzessen verleiten und durch Verlockungen krimineller Banden verführen lassen. Mögen sie Möglichkeiten eröffnet bekommen, durch Arbeit und gerechten Lohn ein menschenwürdiges Leben zu führen. </a:t>
            </a:r>
            <a:endParaRPr lang="en-GB" sz="1200" kern="1200" dirty="0">
              <a:solidFill>
                <a:schemeClr val="tx1"/>
              </a:solidFill>
              <a:effectLst/>
              <a:latin typeface="+mn-lt"/>
              <a:ea typeface="+mn-ea"/>
              <a:cs typeface="+mn-cs"/>
            </a:endParaRPr>
          </a:p>
          <a:p>
            <a:pPr lvl="0"/>
            <a:r>
              <a:rPr lang="de-DE" sz="1200" kern="1200" dirty="0">
                <a:solidFill>
                  <a:schemeClr val="tx1"/>
                </a:solidFill>
                <a:effectLst/>
                <a:latin typeface="+mn-lt"/>
                <a:ea typeface="+mn-ea"/>
                <a:cs typeface="+mn-cs"/>
              </a:rPr>
              <a:t>Dass alle jungen Nigerianer ihr Herz für Verständigung und Versöhnung öffnen.</a:t>
            </a:r>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endParaRPr lang="de-DE" sz="1200" kern="1200" dirty="0">
              <a:solidFill>
                <a:schemeClr val="tx1"/>
              </a:solidFill>
              <a:effectLst/>
              <a:latin typeface="+mn-lt"/>
              <a:ea typeface="+mn-ea"/>
              <a:cs typeface="+mn-cs"/>
            </a:endParaRPr>
          </a:p>
        </p:txBody>
      </p:sp>
      <p:sp>
        <p:nvSpPr>
          <p:cNvPr id="4" name="Foliennummernplatzhalter 3">
            <a:extLst>
              <a:ext uri="{FF2B5EF4-FFF2-40B4-BE49-F238E27FC236}">
                <a16:creationId xmlns:a16="http://schemas.microsoft.com/office/drawing/2014/main" id="{67E689B3-203F-1728-DEC9-0DD20BB23D8F}"/>
              </a:ext>
            </a:extLst>
          </p:cNvPr>
          <p:cNvSpPr>
            <a:spLocks noGrp="1"/>
          </p:cNvSpPr>
          <p:nvPr>
            <p:ph type="sldNum" sz="quarter" idx="5"/>
          </p:nvPr>
        </p:nvSpPr>
        <p:spPr/>
        <p:txBody>
          <a:bodyPr/>
          <a:lstStyle/>
          <a:p>
            <a:fld id="{F22785C6-A97D-49AD-B70E-494CB93E6925}" type="slidenum">
              <a:rPr lang="de-CH" smtClean="0"/>
              <a:t>10</a:t>
            </a:fld>
            <a:endParaRPr lang="de-CH"/>
          </a:p>
        </p:txBody>
      </p:sp>
    </p:spTree>
    <p:extLst>
      <p:ext uri="{BB962C8B-B14F-4D97-AF65-F5344CB8AC3E}">
        <p14:creationId xmlns:p14="http://schemas.microsoft.com/office/powerpoint/2010/main" val="30094167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Einwohnerzahl:	24 Mio. (geschätzt)</a:t>
            </a:r>
          </a:p>
          <a:p>
            <a:r>
              <a:rPr lang="de-DE" sz="1200" kern="1200" dirty="0">
                <a:solidFill>
                  <a:schemeClr val="tx1"/>
                </a:solidFill>
                <a:effectLst/>
                <a:latin typeface="+mn-lt"/>
                <a:ea typeface="+mn-ea"/>
                <a:cs typeface="+mn-cs"/>
              </a:rPr>
              <a:t>Hauptstadt: 		Damaskus </a:t>
            </a:r>
          </a:p>
          <a:p>
            <a:r>
              <a:rPr lang="de-DE" sz="1200" kern="1200" dirty="0">
                <a:solidFill>
                  <a:schemeClr val="tx1"/>
                </a:solidFill>
                <a:effectLst/>
                <a:latin typeface="+mn-lt"/>
                <a:ea typeface="+mn-ea"/>
                <a:cs typeface="+mn-cs"/>
              </a:rPr>
              <a:t>Staatsform: 		Präsidentielle Republik unter einer Übergangsregierung</a:t>
            </a:r>
          </a:p>
          <a:p>
            <a:r>
              <a:rPr lang="de-DE" sz="1200" kern="1200" dirty="0">
                <a:solidFill>
                  <a:schemeClr val="tx1"/>
                </a:solidFill>
                <a:effectLst/>
                <a:latin typeface="+mn-lt"/>
                <a:ea typeface="+mn-ea"/>
                <a:cs typeface="+mn-cs"/>
              </a:rPr>
              <a:t>Staatsoberhaupt: 	Interimspräsident Ahmed al-Scharaa</a:t>
            </a:r>
          </a:p>
          <a:p>
            <a:r>
              <a:rPr lang="de-DE" sz="1200" kern="1200" dirty="0">
                <a:solidFill>
                  <a:schemeClr val="tx1"/>
                </a:solidFill>
                <a:effectLst/>
                <a:latin typeface="+mn-lt"/>
                <a:ea typeface="+mn-ea"/>
                <a:cs typeface="+mn-cs"/>
              </a:rPr>
              <a:t>Religionen: 		Muslime 80-87%, Alawiten 7-9%, Drusen 3-5%, Christen 2-3%, weitere 1-2% </a:t>
            </a:r>
            <a:br>
              <a:rPr lang="de-DE" sz="1200" kern="1200" dirty="0">
                <a:solidFill>
                  <a:schemeClr val="tx1"/>
                </a:solidFill>
                <a:effectLst/>
                <a:latin typeface="+mn-lt"/>
                <a:ea typeface="+mn-ea"/>
                <a:cs typeface="+mn-cs"/>
              </a:rPr>
            </a:br>
            <a:r>
              <a:rPr lang="de-DE" sz="1200" kern="1200" dirty="0">
                <a:solidFill>
                  <a:schemeClr val="tx1"/>
                </a:solidFill>
                <a:effectLst/>
                <a:latin typeface="+mn-lt"/>
                <a:ea typeface="+mn-ea"/>
                <a:cs typeface="+mn-cs"/>
              </a:rPr>
              <a:t>		(aufgrund </a:t>
            </a:r>
            <a:r>
              <a:rPr lang="de-DE" sz="1200" kern="1200" dirty="0" err="1">
                <a:solidFill>
                  <a:schemeClr val="tx1"/>
                </a:solidFill>
                <a:effectLst/>
                <a:latin typeface="+mn-lt"/>
                <a:ea typeface="+mn-ea"/>
                <a:cs typeface="+mn-cs"/>
              </a:rPr>
              <a:t>grosser</a:t>
            </a:r>
            <a:r>
              <a:rPr lang="de-DE" sz="1200" kern="1200" dirty="0">
                <a:solidFill>
                  <a:schemeClr val="tx1"/>
                </a:solidFill>
                <a:effectLst/>
                <a:latin typeface="+mn-lt"/>
                <a:ea typeface="+mn-ea"/>
                <a:cs typeface="+mn-cs"/>
              </a:rPr>
              <a:t> Migrationsbewegung nur ungenaue Zahlen)</a:t>
            </a:r>
          </a:p>
        </p:txBody>
      </p:sp>
      <p:sp>
        <p:nvSpPr>
          <p:cNvPr id="4" name="Foliennummernplatzhalter 3"/>
          <p:cNvSpPr>
            <a:spLocks noGrp="1"/>
          </p:cNvSpPr>
          <p:nvPr>
            <p:ph type="sldNum" sz="quarter" idx="5"/>
          </p:nvPr>
        </p:nvSpPr>
        <p:spPr/>
        <p:txBody>
          <a:bodyPr/>
          <a:lstStyle/>
          <a:p>
            <a:fld id="{F22785C6-A97D-49AD-B70E-494CB93E6925}" type="slidenum">
              <a:rPr lang="de-CH" smtClean="0"/>
              <a:t>11</a:t>
            </a:fld>
            <a:endParaRPr lang="de-CH"/>
          </a:p>
        </p:txBody>
      </p:sp>
    </p:spTree>
    <p:extLst>
      <p:ext uri="{BB962C8B-B14F-4D97-AF65-F5344CB8AC3E}">
        <p14:creationId xmlns:p14="http://schemas.microsoft.com/office/powerpoint/2010/main" val="40243832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Die </a:t>
            </a:r>
            <a:r>
              <a:rPr lang="de-DE" sz="1200" b="1" kern="1200" dirty="0">
                <a:solidFill>
                  <a:schemeClr val="tx1"/>
                </a:solidFill>
                <a:effectLst/>
                <a:latin typeface="+mn-lt"/>
                <a:ea typeface="+mn-ea"/>
                <a:cs typeface="+mn-cs"/>
              </a:rPr>
              <a:t>vergangenen 15 Jahre waren für alle Syrer ein bitterer Albtraum</a:t>
            </a:r>
            <a:r>
              <a:rPr lang="de-DE" sz="1200" kern="1200" dirty="0">
                <a:solidFill>
                  <a:schemeClr val="tx1"/>
                </a:solidFill>
                <a:effectLst/>
                <a:latin typeface="+mn-lt"/>
                <a:ea typeface="+mn-ea"/>
                <a:cs typeface="+mn-cs"/>
              </a:rPr>
              <a:t>, der nicht endet. Der arabische Frühling brachte Hoffnung auf ein Ende der säkularen Assad-Diktatur, aber entwickelte sich in Syrien zu einem blutigen Bürgerkrieg. Über 500‘000 Menschen starben, mehr als 6 Millionen flohen ins Ausland und weitere 7 Millionen sind innerhalb des Landes vertrieben worden. Mit der Zerstörung des Landes ging die Verschlechterung der wirtschaftlichen und humanitären Lage des Landes einher: </a:t>
            </a:r>
            <a:r>
              <a:rPr lang="de-DE" sz="1200" b="1" kern="1200" dirty="0">
                <a:solidFill>
                  <a:schemeClr val="tx1"/>
                </a:solidFill>
                <a:effectLst/>
                <a:latin typeface="+mn-lt"/>
                <a:ea typeface="+mn-ea"/>
                <a:cs typeface="+mn-cs"/>
              </a:rPr>
              <a:t>9 von 10 Syrer leben unterhalb der Armutsgrenze </a:t>
            </a:r>
            <a:r>
              <a:rPr lang="de-DE" sz="1200" kern="1200" dirty="0">
                <a:solidFill>
                  <a:schemeClr val="tx1"/>
                </a:solidFill>
                <a:effectLst/>
                <a:latin typeface="+mn-lt"/>
                <a:ea typeface="+mn-ea"/>
                <a:cs typeface="+mn-cs"/>
              </a:rPr>
              <a:t>und 2 von 3 sind für das Überleben auf Hilfe von </a:t>
            </a:r>
            <a:r>
              <a:rPr lang="de-DE" sz="1200" kern="1200" dirty="0" err="1">
                <a:solidFill>
                  <a:schemeClr val="tx1"/>
                </a:solidFill>
                <a:effectLst/>
                <a:latin typeface="+mn-lt"/>
                <a:ea typeface="+mn-ea"/>
                <a:cs typeface="+mn-cs"/>
              </a:rPr>
              <a:t>Aussen</a:t>
            </a:r>
            <a:r>
              <a:rPr lang="de-DE" sz="1200" kern="1200" dirty="0">
                <a:solidFill>
                  <a:schemeClr val="tx1"/>
                </a:solidFill>
                <a:effectLst/>
                <a:latin typeface="+mn-lt"/>
                <a:ea typeface="+mn-ea"/>
                <a:cs typeface="+mn-cs"/>
              </a:rPr>
              <a:t> angewiesen. Die riesige Not betraf, </a:t>
            </a:r>
            <a:r>
              <a:rPr lang="de-DE" sz="1200" kern="1200" dirty="0" err="1">
                <a:solidFill>
                  <a:schemeClr val="tx1"/>
                </a:solidFill>
                <a:effectLst/>
                <a:latin typeface="+mn-lt"/>
                <a:ea typeface="+mn-ea"/>
                <a:cs typeface="+mn-cs"/>
              </a:rPr>
              <a:t>ausser</a:t>
            </a:r>
            <a:r>
              <a:rPr lang="de-DE" sz="1200" kern="1200" dirty="0">
                <a:solidFill>
                  <a:schemeClr val="tx1"/>
                </a:solidFill>
                <a:effectLst/>
                <a:latin typeface="+mn-lt"/>
                <a:ea typeface="+mn-ea"/>
                <a:cs typeface="+mn-cs"/>
              </a:rPr>
              <a:t> wenigen Günstlingen des Regimes, jeden im Land, inklusive der christlichen Minderheit. Aufgrund der Perspektivlosigkeit und der angespannten Sicherheitslage entschieden sich viele christliche Familien zur Emigration. Während es </a:t>
            </a:r>
            <a:r>
              <a:rPr lang="de-DE" sz="1200" b="1" kern="1200" dirty="0">
                <a:solidFill>
                  <a:schemeClr val="tx1"/>
                </a:solidFill>
                <a:effectLst/>
                <a:latin typeface="+mn-lt"/>
                <a:ea typeface="+mn-ea"/>
                <a:cs typeface="+mn-cs"/>
              </a:rPr>
              <a:t>2010 etwa 10% Christen </a:t>
            </a:r>
            <a:r>
              <a:rPr lang="de-DE" sz="1200" kern="1200" dirty="0">
                <a:solidFill>
                  <a:schemeClr val="tx1"/>
                </a:solidFill>
                <a:effectLst/>
                <a:latin typeface="+mn-lt"/>
                <a:ea typeface="+mn-ea"/>
                <a:cs typeface="+mn-cs"/>
              </a:rPr>
              <a:t>in Syrien gab, leben heute </a:t>
            </a:r>
            <a:r>
              <a:rPr lang="de-DE" sz="1200" b="1" kern="1200" dirty="0">
                <a:solidFill>
                  <a:schemeClr val="tx1"/>
                </a:solidFill>
                <a:effectLst/>
                <a:latin typeface="+mn-lt"/>
                <a:ea typeface="+mn-ea"/>
                <a:cs typeface="+mn-cs"/>
              </a:rPr>
              <a:t>nur noch 200‘000 bis 300‘000 Christen</a:t>
            </a:r>
            <a:r>
              <a:rPr lang="de-DE" sz="1200" kern="1200" dirty="0">
                <a:solidFill>
                  <a:schemeClr val="tx1"/>
                </a:solidFill>
                <a:effectLst/>
                <a:latin typeface="+mn-lt"/>
                <a:ea typeface="+mn-ea"/>
                <a:cs typeface="+mn-cs"/>
              </a:rPr>
              <a:t> im Land, was 2-3% der Gesamtbevölkerung entspricht.</a:t>
            </a:r>
          </a:p>
          <a:p>
            <a:r>
              <a:rPr lang="de-DE" sz="1200" b="1" kern="1200" dirty="0">
                <a:solidFill>
                  <a:schemeClr val="tx1"/>
                </a:solidFill>
                <a:effectLst/>
                <a:latin typeface="+mn-lt"/>
                <a:ea typeface="+mn-ea"/>
                <a:cs typeface="+mn-cs"/>
              </a:rPr>
              <a:t>Die radikale islamistische Führung</a:t>
            </a:r>
          </a:p>
          <a:p>
            <a:r>
              <a:rPr lang="de-DE" sz="1200" b="1" kern="1200" dirty="0">
                <a:solidFill>
                  <a:schemeClr val="tx1"/>
                </a:solidFill>
                <a:effectLst/>
                <a:latin typeface="+mn-lt"/>
                <a:ea typeface="+mn-ea"/>
                <a:cs typeface="+mn-cs"/>
              </a:rPr>
              <a:t>Anfang Dezember 2024 kam es plötzlich zum Umsturz des Assad-Regimes</a:t>
            </a:r>
            <a:r>
              <a:rPr lang="de-DE" sz="1200" kern="1200" dirty="0">
                <a:solidFill>
                  <a:schemeClr val="tx1"/>
                </a:solidFill>
                <a:effectLst/>
                <a:latin typeface="+mn-lt"/>
                <a:ea typeface="+mn-ea"/>
                <a:cs typeface="+mn-cs"/>
              </a:rPr>
              <a:t>, was von vielen Syrern als Befreiung und Neuanfang bejubelt wurde. Bei vielen Christen und Mitgliedern anderer Minderheiten hingegen wurde islamistischer Terror und neue Unfreiheit geargwöhnt. Angeführt worden war der </a:t>
            </a:r>
            <a:r>
              <a:rPr lang="de-DE" sz="1200" b="1" kern="1200" dirty="0">
                <a:solidFill>
                  <a:schemeClr val="tx1"/>
                </a:solidFill>
                <a:effectLst/>
                <a:latin typeface="+mn-lt"/>
                <a:ea typeface="+mn-ea"/>
                <a:cs typeface="+mn-cs"/>
              </a:rPr>
              <a:t>Umsturz von der islamistischen Terrorgruppe </a:t>
            </a:r>
            <a:r>
              <a:rPr lang="de-DE" sz="1200" b="1" kern="1200" dirty="0" err="1">
                <a:solidFill>
                  <a:schemeClr val="tx1"/>
                </a:solidFill>
                <a:effectLst/>
                <a:latin typeface="+mn-lt"/>
                <a:ea typeface="+mn-ea"/>
                <a:cs typeface="+mn-cs"/>
              </a:rPr>
              <a:t>Haiat</a:t>
            </a:r>
            <a:r>
              <a:rPr lang="de-DE" sz="1200" b="1" kern="1200" dirty="0">
                <a:solidFill>
                  <a:schemeClr val="tx1"/>
                </a:solidFill>
                <a:effectLst/>
                <a:latin typeface="+mn-lt"/>
                <a:ea typeface="+mn-ea"/>
                <a:cs typeface="+mn-cs"/>
              </a:rPr>
              <a:t> Tahrir ash-Sham </a:t>
            </a:r>
            <a:r>
              <a:rPr lang="de-DE" sz="1200" kern="1200" dirty="0">
                <a:solidFill>
                  <a:schemeClr val="tx1"/>
                </a:solidFill>
                <a:effectLst/>
                <a:latin typeface="+mn-lt"/>
                <a:ea typeface="+mn-ea"/>
                <a:cs typeface="+mn-cs"/>
              </a:rPr>
              <a:t>(HTS) unter der Führung von Ahmad al-Scharaa, welcher zuvor hauptsächlich unter seinem Kampfnamen Mohammad al-</a:t>
            </a:r>
            <a:r>
              <a:rPr lang="de-DE" sz="1200" kern="1200" dirty="0" err="1">
                <a:solidFill>
                  <a:schemeClr val="tx1"/>
                </a:solidFill>
                <a:effectLst/>
                <a:latin typeface="+mn-lt"/>
                <a:ea typeface="+mn-ea"/>
                <a:cs typeface="+mn-cs"/>
              </a:rPr>
              <a:t>Jolani</a:t>
            </a:r>
            <a:r>
              <a:rPr lang="de-DE" sz="1200" kern="1200" dirty="0">
                <a:solidFill>
                  <a:schemeClr val="tx1"/>
                </a:solidFill>
                <a:effectLst/>
                <a:latin typeface="+mn-lt"/>
                <a:ea typeface="+mn-ea"/>
                <a:cs typeface="+mn-cs"/>
              </a:rPr>
              <a:t> bekannt war. Sowohl bei </a:t>
            </a:r>
            <a:r>
              <a:rPr lang="de-DE" sz="1200" kern="1200" dirty="0" err="1">
                <a:solidFill>
                  <a:schemeClr val="tx1"/>
                </a:solidFill>
                <a:effectLst/>
                <a:latin typeface="+mn-lt"/>
                <a:ea typeface="+mn-ea"/>
                <a:cs typeface="+mn-cs"/>
              </a:rPr>
              <a:t>al-Qaida</a:t>
            </a:r>
            <a:r>
              <a:rPr lang="de-DE" sz="1200" kern="1200" dirty="0">
                <a:solidFill>
                  <a:schemeClr val="tx1"/>
                </a:solidFill>
                <a:effectLst/>
                <a:latin typeface="+mn-lt"/>
                <a:ea typeface="+mn-ea"/>
                <a:cs typeface="+mn-cs"/>
              </a:rPr>
              <a:t>, als auch beim Islamischen Staat war er in leitender Position gewesen, bevor er sich mit </a:t>
            </a:r>
            <a:r>
              <a:rPr lang="de-DE" sz="1200" kern="1200" dirty="0" err="1">
                <a:solidFill>
                  <a:schemeClr val="tx1"/>
                </a:solidFill>
                <a:effectLst/>
                <a:latin typeface="+mn-lt"/>
                <a:ea typeface="+mn-ea"/>
                <a:cs typeface="+mn-cs"/>
              </a:rPr>
              <a:t>Jabhat</a:t>
            </a:r>
            <a:r>
              <a:rPr lang="de-DE" sz="1200" kern="1200" dirty="0">
                <a:solidFill>
                  <a:schemeClr val="tx1"/>
                </a:solidFill>
                <a:effectLst/>
                <a:latin typeface="+mn-lt"/>
                <a:ea typeface="+mn-ea"/>
                <a:cs typeface="+mn-cs"/>
              </a:rPr>
              <a:t> an-Nusra abspaltete und diese Gruppe mit anderen radikal-islamischen Gruppen zu HTS vereinte. Etliche Mitglieder der jetzigen Regierung waren zuvor ebenfalls bei HTS. Trotz dieser Vergangenheit kam es recht bald zur internationalen Anerkennung der neuen Regierung, Aufhebungen von Sanktionen und Treffen mit arabischen wie westlichen Staatschefs.</a:t>
            </a:r>
          </a:p>
        </p:txBody>
      </p:sp>
      <p:sp>
        <p:nvSpPr>
          <p:cNvPr id="4" name="Foliennummernplatzhalter 3"/>
          <p:cNvSpPr>
            <a:spLocks noGrp="1"/>
          </p:cNvSpPr>
          <p:nvPr>
            <p:ph type="sldNum" sz="quarter" idx="5"/>
          </p:nvPr>
        </p:nvSpPr>
        <p:spPr/>
        <p:txBody>
          <a:bodyPr/>
          <a:lstStyle/>
          <a:p>
            <a:fld id="{F22785C6-A97D-49AD-B70E-494CB93E6925}" type="slidenum">
              <a:rPr lang="de-CH" smtClean="0"/>
              <a:t>12</a:t>
            </a:fld>
            <a:endParaRPr lang="de-CH"/>
          </a:p>
        </p:txBody>
      </p:sp>
    </p:spTree>
    <p:extLst>
      <p:ext uri="{BB962C8B-B14F-4D97-AF65-F5344CB8AC3E}">
        <p14:creationId xmlns:p14="http://schemas.microsoft.com/office/powerpoint/2010/main" val="21337901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Die radikal-islamische Ausrichtung der neuen Führung spiegelte sich bald in </a:t>
            </a:r>
            <a:r>
              <a:rPr lang="de-DE" sz="1200" b="1" kern="1200" dirty="0">
                <a:solidFill>
                  <a:schemeClr val="tx1"/>
                </a:solidFill>
                <a:effectLst/>
                <a:latin typeface="+mn-lt"/>
                <a:ea typeface="+mn-ea"/>
                <a:cs typeface="+mn-cs"/>
              </a:rPr>
              <a:t>massiver Gewalt gegen Minderheiten </a:t>
            </a:r>
            <a:r>
              <a:rPr lang="de-DE" sz="1200" kern="1200" dirty="0">
                <a:solidFill>
                  <a:schemeClr val="tx1"/>
                </a:solidFill>
                <a:effectLst/>
                <a:latin typeface="+mn-lt"/>
                <a:ea typeface="+mn-ea"/>
                <a:cs typeface="+mn-cs"/>
              </a:rPr>
              <a:t>wider: Im März 2025 ermordeten Mitglieder der Sicherheitskräfte sowie sunnitische Stammeskämpfer etwa 1‘500 Alawiten. Ende April und Anfang Mai 2025 kam es zum Sturm auf drusische Vororte von Damaskus. Im Juli wandte sich die Gewalt gegen die südliche, zumeist von Drusen bewohnte Provinz Suwaida. Auch hier kamen über 2‘000 Menschen ums Leben, Dörfer wurden niedergebrannt und über 200‘000 Menschen wurden vertrieben. Nach monatelangen Aggressionen kam es Anfang Januar 2026 zu der gewaltvollen Einnahme kurdisch-kontrollierter Gebiete in Aleppo und Nordost-Syrien. Erneut wurden Hunderttausende vertrieben. Der heftigste Schlag für die Christen war </a:t>
            </a:r>
            <a:r>
              <a:rPr lang="de-DE" sz="1200" b="1" kern="1200" dirty="0">
                <a:solidFill>
                  <a:schemeClr val="tx1"/>
                </a:solidFill>
                <a:effectLst/>
                <a:latin typeface="+mn-lt"/>
                <a:ea typeface="+mn-ea"/>
                <a:cs typeface="+mn-cs"/>
              </a:rPr>
              <a:t>eine Selbstmordattacke im Juni 2025 auf die Mar Elias Kirche </a:t>
            </a:r>
            <a:r>
              <a:rPr lang="de-DE" sz="1200" kern="1200" dirty="0">
                <a:solidFill>
                  <a:schemeClr val="tx1"/>
                </a:solidFill>
                <a:effectLst/>
                <a:latin typeface="+mn-lt"/>
                <a:ea typeface="+mn-ea"/>
                <a:cs typeface="+mn-cs"/>
              </a:rPr>
              <a:t>in dem Damaszener Vorort </a:t>
            </a:r>
            <a:r>
              <a:rPr lang="de-DE" sz="1200" kern="1200" dirty="0" err="1">
                <a:solidFill>
                  <a:schemeClr val="tx1"/>
                </a:solidFill>
                <a:effectLst/>
                <a:latin typeface="+mn-lt"/>
                <a:ea typeface="+mn-ea"/>
                <a:cs typeface="+mn-cs"/>
              </a:rPr>
              <a:t>Dwaila</a:t>
            </a:r>
            <a:r>
              <a:rPr lang="de-DE" sz="1200" kern="1200" dirty="0">
                <a:solidFill>
                  <a:schemeClr val="tx1"/>
                </a:solidFill>
                <a:effectLst/>
                <a:latin typeface="+mn-lt"/>
                <a:ea typeface="+mn-ea"/>
                <a:cs typeface="+mn-cs"/>
              </a:rPr>
              <a:t>, bei der 25 Menschen ums Leben kam. Die Gewalt bedroht Gottesdienste und christliche Versammlungen. So wurden nach Ausschreitungen und Vandalismus gegen christliche Geschäfte landesweit Palmsonntag 2026 etliche Prozessionen abgesagt.</a:t>
            </a:r>
          </a:p>
          <a:p>
            <a:r>
              <a:rPr lang="de-DE" sz="1200" kern="1200" dirty="0">
                <a:solidFill>
                  <a:schemeClr val="tx1"/>
                </a:solidFill>
                <a:effectLst/>
                <a:latin typeface="+mn-lt"/>
                <a:ea typeface="+mn-ea"/>
                <a:cs typeface="+mn-cs"/>
              </a:rPr>
              <a:t>Neben diesen gewaltvollen Ausschreitungen kommt es aufgrund einer derzeit herrschenden Rechtsfreiheit in Syrien beinahe </a:t>
            </a:r>
            <a:r>
              <a:rPr lang="de-DE" sz="1200" b="1" kern="1200" dirty="0">
                <a:solidFill>
                  <a:schemeClr val="tx1"/>
                </a:solidFill>
                <a:effectLst/>
                <a:latin typeface="+mn-lt"/>
                <a:ea typeface="+mn-ea"/>
                <a:cs typeface="+mn-cs"/>
              </a:rPr>
              <a:t>täglich zu gewaltvollen und tödlichen Übergriffen </a:t>
            </a:r>
            <a:r>
              <a:rPr lang="de-DE" sz="1200" kern="1200" dirty="0">
                <a:solidFill>
                  <a:schemeClr val="tx1"/>
                </a:solidFill>
                <a:effectLst/>
                <a:latin typeface="+mn-lt"/>
                <a:ea typeface="+mn-ea"/>
                <a:cs typeface="+mn-cs"/>
              </a:rPr>
              <a:t>gegen einzelne Mitglieder von Minderheiten, wovon Christen stark betroffen sind. Unter Assad konnten Christen zumeist unbedrängt ihren Aktivitäten nachgehen konnten und genossen innerhalb ihrer Viertel eine gewisse Sicherheit. Doch nun werden aufgrund von Sicherheitsbedenken Gottesdienste abgesagt und mehr und mehr verdrängen Muslime Christen aus ihren traditionellen Stadtvierteln. Das </a:t>
            </a:r>
            <a:r>
              <a:rPr lang="de-DE" sz="1200" b="1" kern="1200" dirty="0">
                <a:solidFill>
                  <a:schemeClr val="tx1"/>
                </a:solidFill>
                <a:effectLst/>
                <a:latin typeface="+mn-lt"/>
                <a:ea typeface="+mn-ea"/>
                <a:cs typeface="+mn-cs"/>
              </a:rPr>
              <a:t>Sicherheitsempfinden der Christen hat noch einmal drastisch nachgelassen</a:t>
            </a:r>
            <a:r>
              <a:rPr lang="de-DE" sz="1200" kern="1200" dirty="0">
                <a:solidFill>
                  <a:schemeClr val="tx1"/>
                </a:solidFill>
                <a:effectLst/>
                <a:latin typeface="+mn-lt"/>
                <a:ea typeface="+mn-ea"/>
                <a:cs typeface="+mn-cs"/>
              </a:rPr>
              <a:t>.</a:t>
            </a:r>
          </a:p>
          <a:p>
            <a:r>
              <a:rPr lang="de-DE" sz="1200" b="1" kern="1200" dirty="0">
                <a:solidFill>
                  <a:schemeClr val="tx1"/>
                </a:solidFill>
                <a:effectLst/>
                <a:latin typeface="+mn-lt"/>
                <a:ea typeface="+mn-ea"/>
                <a:cs typeface="+mn-cs"/>
              </a:rPr>
              <a:t>Weiterhin schwierige Lage im Land</a:t>
            </a:r>
          </a:p>
          <a:p>
            <a:r>
              <a:rPr lang="de-DE" sz="1200" kern="1200" dirty="0">
                <a:solidFill>
                  <a:schemeClr val="tx1"/>
                </a:solidFill>
                <a:effectLst/>
                <a:latin typeface="+mn-lt"/>
                <a:ea typeface="+mn-ea"/>
                <a:cs typeface="+mn-cs"/>
              </a:rPr>
              <a:t>Die </a:t>
            </a:r>
            <a:r>
              <a:rPr lang="de-DE" sz="1200" b="1" kern="1200" dirty="0">
                <a:solidFill>
                  <a:schemeClr val="tx1"/>
                </a:solidFill>
                <a:effectLst/>
                <a:latin typeface="+mn-lt"/>
                <a:ea typeface="+mn-ea"/>
                <a:cs typeface="+mn-cs"/>
              </a:rPr>
              <a:t>Wirtschaft des Landes liegt weiterhin brach </a:t>
            </a:r>
            <a:r>
              <a:rPr lang="de-DE" sz="1200" kern="1200" dirty="0">
                <a:solidFill>
                  <a:schemeClr val="tx1"/>
                </a:solidFill>
                <a:effectLst/>
                <a:latin typeface="+mn-lt"/>
                <a:ea typeface="+mn-ea"/>
                <a:cs typeface="+mn-cs"/>
              </a:rPr>
              <a:t>und viele der von der Regierung getroffenen </a:t>
            </a:r>
            <a:r>
              <a:rPr lang="de-DE" sz="1200" kern="1200" dirty="0" err="1">
                <a:solidFill>
                  <a:schemeClr val="tx1"/>
                </a:solidFill>
                <a:effectLst/>
                <a:latin typeface="+mn-lt"/>
                <a:ea typeface="+mn-ea"/>
                <a:cs typeface="+mn-cs"/>
              </a:rPr>
              <a:t>Massnahmen</a:t>
            </a:r>
            <a:r>
              <a:rPr lang="de-DE" sz="1200" kern="1200" dirty="0">
                <a:solidFill>
                  <a:schemeClr val="tx1"/>
                </a:solidFill>
                <a:effectLst/>
                <a:latin typeface="+mn-lt"/>
                <a:ea typeface="+mn-ea"/>
                <a:cs typeface="+mn-cs"/>
              </a:rPr>
              <a:t> werden von Experten als ineffektiv und zum Teil gar als schädlich betrachtet. Trotz milliardenschwerer Investitionszusagen und Aufhebung vieler Sanktionen konnte auch über ein Jahr nach dem Umsturz und der Regierungsbildung keine erkennbare Strategie des Wiederaufbaus gefahren werden. Die Zunahme der Bedrängung der Christen und die weiterhin schlechte Lage im Land hat zu einer erneuten </a:t>
            </a:r>
            <a:r>
              <a:rPr lang="de-DE" sz="1200" b="1" kern="1200" dirty="0">
                <a:solidFill>
                  <a:schemeClr val="tx1"/>
                </a:solidFill>
                <a:effectLst/>
                <a:latin typeface="+mn-lt"/>
                <a:ea typeface="+mn-ea"/>
                <a:cs typeface="+mn-cs"/>
              </a:rPr>
              <a:t>Verstärkung der Auswanderungsbewegung </a:t>
            </a:r>
            <a:r>
              <a:rPr lang="de-DE" sz="1200" kern="1200" dirty="0">
                <a:solidFill>
                  <a:schemeClr val="tx1"/>
                </a:solidFill>
                <a:effectLst/>
                <a:latin typeface="+mn-lt"/>
                <a:ea typeface="+mn-ea"/>
                <a:cs typeface="+mn-cs"/>
              </a:rPr>
              <a:t>von Christen, insbesondere der Jugend, geführt. Zurück </a:t>
            </a:r>
            <a:r>
              <a:rPr lang="de-DE" sz="1200" b="1" kern="1200" dirty="0">
                <a:solidFill>
                  <a:schemeClr val="tx1"/>
                </a:solidFill>
                <a:effectLst/>
                <a:latin typeface="+mn-lt"/>
                <a:ea typeface="+mn-ea"/>
                <a:cs typeface="+mn-cs"/>
              </a:rPr>
              <a:t>bleiben verarmte Familien, Senioren und Kranke</a:t>
            </a:r>
            <a:r>
              <a:rPr lang="de-DE" sz="1200" kern="1200" dirty="0">
                <a:solidFill>
                  <a:schemeClr val="tx1"/>
                </a:solidFill>
                <a:effectLst/>
                <a:latin typeface="+mn-lt"/>
                <a:ea typeface="+mn-ea"/>
                <a:cs typeface="+mn-cs"/>
              </a:rPr>
              <a:t>, die auf die Unterstützung von </a:t>
            </a:r>
            <a:r>
              <a:rPr lang="de-DE" sz="1200" kern="1200" dirty="0" err="1">
                <a:solidFill>
                  <a:schemeClr val="tx1"/>
                </a:solidFill>
                <a:effectLst/>
                <a:latin typeface="+mn-lt"/>
                <a:ea typeface="+mn-ea"/>
                <a:cs typeface="+mn-cs"/>
              </a:rPr>
              <a:t>Aussen</a:t>
            </a:r>
            <a:r>
              <a:rPr lang="de-DE" sz="1200" kern="1200" dirty="0">
                <a:solidFill>
                  <a:schemeClr val="tx1"/>
                </a:solidFill>
                <a:effectLst/>
                <a:latin typeface="+mn-lt"/>
                <a:ea typeface="+mn-ea"/>
                <a:cs typeface="+mn-cs"/>
              </a:rPr>
              <a:t> angewiesen sind. So berichtet die Christin </a:t>
            </a:r>
            <a:r>
              <a:rPr lang="de-DE" sz="1200" kern="1200" dirty="0" err="1">
                <a:solidFill>
                  <a:schemeClr val="tx1"/>
                </a:solidFill>
                <a:effectLst/>
                <a:latin typeface="+mn-lt"/>
                <a:ea typeface="+mn-ea"/>
                <a:cs typeface="+mn-cs"/>
              </a:rPr>
              <a:t>Hudda</a:t>
            </a:r>
            <a:r>
              <a:rPr lang="de-DE" sz="1200" kern="1200" dirty="0">
                <a:solidFill>
                  <a:schemeClr val="tx1"/>
                </a:solidFill>
                <a:effectLst/>
                <a:latin typeface="+mn-lt"/>
                <a:ea typeface="+mn-ea"/>
                <a:cs typeface="+mn-cs"/>
              </a:rPr>
              <a:t>*: „Ich lebe zuhause mit meiner 83-jährigen Mutter und meinem halbseitig gelähmten Bruder. Aufgrund der schwierigen Situation haben wir drei keine Arbeit, sondern leben von der spärlichen Rente meiner Mutter. Teilweise erhalten wir etwas Unterstützung von meinem Onkel in Griechenland, sowie ein </a:t>
            </a:r>
            <a:r>
              <a:rPr lang="de-DE" sz="1200" kern="1200" dirty="0" err="1">
                <a:solidFill>
                  <a:schemeClr val="tx1"/>
                </a:solidFill>
                <a:effectLst/>
                <a:latin typeface="+mn-lt"/>
                <a:ea typeface="+mn-ea"/>
                <a:cs typeface="+mn-cs"/>
              </a:rPr>
              <a:t>regelmässiges</a:t>
            </a:r>
            <a:r>
              <a:rPr lang="de-DE" sz="1200" kern="1200" dirty="0">
                <a:solidFill>
                  <a:schemeClr val="tx1"/>
                </a:solidFill>
                <a:effectLst/>
                <a:latin typeface="+mn-lt"/>
                <a:ea typeface="+mn-ea"/>
                <a:cs typeface="+mn-cs"/>
              </a:rPr>
              <a:t> Hilfspaket der Kirche. Trotz der wirklich schwierigen Situation hier in Syrien halten wir an Jesus fest. Immer wieder dürfen wir erfahren, dass er bei uns ist.“</a:t>
            </a:r>
          </a:p>
          <a:p>
            <a:r>
              <a:rPr lang="de-DE" sz="1200" b="1" kern="1200" dirty="0">
                <a:solidFill>
                  <a:schemeClr val="tx1"/>
                </a:solidFill>
                <a:effectLst/>
                <a:latin typeface="+mn-lt"/>
                <a:ea typeface="+mn-ea"/>
                <a:cs typeface="+mn-cs"/>
              </a:rPr>
              <a:t>Bewegungen zu Christus</a:t>
            </a:r>
          </a:p>
          <a:p>
            <a:r>
              <a:rPr lang="de-DE" sz="1200" kern="1200" dirty="0">
                <a:solidFill>
                  <a:schemeClr val="tx1"/>
                </a:solidFill>
                <a:effectLst/>
                <a:latin typeface="+mn-lt"/>
                <a:ea typeface="+mn-ea"/>
                <a:cs typeface="+mn-cs"/>
              </a:rPr>
              <a:t>Mut machen </a:t>
            </a:r>
            <a:r>
              <a:rPr lang="de-DE" sz="1200" b="1" kern="1200" dirty="0">
                <a:solidFill>
                  <a:schemeClr val="tx1"/>
                </a:solidFill>
                <a:effectLst/>
                <a:latin typeface="+mn-lt"/>
                <a:ea typeface="+mn-ea"/>
                <a:cs typeface="+mn-cs"/>
              </a:rPr>
              <a:t>Bewegungen zu Christus </a:t>
            </a:r>
            <a:r>
              <a:rPr lang="de-DE" sz="1200" kern="1200" dirty="0">
                <a:solidFill>
                  <a:schemeClr val="tx1"/>
                </a:solidFill>
                <a:effectLst/>
                <a:latin typeface="+mn-lt"/>
                <a:ea typeface="+mn-ea"/>
                <a:cs typeface="+mn-cs"/>
              </a:rPr>
              <a:t>hin, die besonders unter nicht-christlichen Minderheiten zu sehen sind. So ist eine vierstellige Zahl an drusischen Gläubigen in Syrien bekannt. Im Norden wenden sich immer mehr Kurden dem christlichen Glauben zu. Viele sind im Bürgerkrieg mehrfach vertrieben wurden und mussten im Januar 2026 ein weiteres Mal ihr Hab und Gut zurücklassen. Dennoch halten sie weiter an Jesus fest. Die neuerliche Gewalt in Syrien führte dazu, </a:t>
            </a:r>
            <a:r>
              <a:rPr lang="de-DE" sz="1200" b="1" kern="1200" dirty="0">
                <a:solidFill>
                  <a:schemeClr val="tx1"/>
                </a:solidFill>
                <a:effectLst/>
                <a:latin typeface="+mn-lt"/>
                <a:ea typeface="+mn-ea"/>
                <a:cs typeface="+mn-cs"/>
              </a:rPr>
              <a:t>dass Kurden Alternativen zum Islam suchen </a:t>
            </a:r>
            <a:r>
              <a:rPr lang="de-DE" sz="1200" kern="1200" dirty="0">
                <a:solidFill>
                  <a:schemeClr val="tx1"/>
                </a:solidFill>
                <a:effectLst/>
                <a:latin typeface="+mn-lt"/>
                <a:ea typeface="+mn-ea"/>
                <a:cs typeface="+mn-cs"/>
              </a:rPr>
              <a:t>und neue Hoffnung in Jesus Christus finden. Während um die Jahrtausendwende nur wenige Gläubige bekannt waren, gibt es nun wachsende Kirchen. So auch der Pastor der kurdischen Gemeinde in Aleppo: „Früher in der Geschichte gab es keine kurdischen Christen. Heute ist dies eine Realität geworden.“ Da sie jedoch aus muslimischem Hintergrund kommen, mussten sie immer wieder </a:t>
            </a:r>
            <a:r>
              <a:rPr lang="de-DE" sz="1200" b="1" kern="1200" dirty="0">
                <a:solidFill>
                  <a:schemeClr val="tx1"/>
                </a:solidFill>
                <a:effectLst/>
                <a:latin typeface="+mn-lt"/>
                <a:ea typeface="+mn-ea"/>
                <a:cs typeface="+mn-cs"/>
              </a:rPr>
              <a:t>Anfeindungen von der eigenen Familie und radikal-islamischen Gruppen</a:t>
            </a:r>
            <a:r>
              <a:rPr lang="de-DE" sz="1200" kern="1200" dirty="0">
                <a:solidFill>
                  <a:schemeClr val="tx1"/>
                </a:solidFill>
                <a:effectLst/>
                <a:latin typeface="+mn-lt"/>
                <a:ea typeface="+mn-ea"/>
                <a:cs typeface="+mn-cs"/>
              </a:rPr>
              <a:t> erleben. Unter der neuen islamistischen Regierung und der geltenden Rechtsfreiheit sind sie </a:t>
            </a:r>
            <a:r>
              <a:rPr lang="de-DE" sz="1200" b="1" kern="1200" dirty="0">
                <a:solidFill>
                  <a:schemeClr val="tx1"/>
                </a:solidFill>
                <a:effectLst/>
                <a:latin typeface="+mn-lt"/>
                <a:ea typeface="+mn-ea"/>
                <a:cs typeface="+mn-cs"/>
              </a:rPr>
              <a:t>stärker gefährdet als zuvor</a:t>
            </a:r>
            <a:r>
              <a:rPr lang="de-DE" sz="1200" kern="1200" dirty="0">
                <a:solidFill>
                  <a:schemeClr val="tx1"/>
                </a:solidFill>
                <a:effectLst/>
                <a:latin typeface="+mn-lt"/>
                <a:ea typeface="+mn-ea"/>
                <a:cs typeface="+mn-cs"/>
              </a:rPr>
              <a:t>. Ebenso erleben immer wieder gläubige Drusen Verfolgung von Seiten ihrer Familie und sind als Teil der drusischen Minderheit durch die fragile Sicherheitslage gefährdet. Dennoch wissen sie, dass </a:t>
            </a:r>
            <a:r>
              <a:rPr lang="de-DE" sz="1200" b="1" kern="1200" dirty="0">
                <a:solidFill>
                  <a:schemeClr val="tx1"/>
                </a:solidFill>
                <a:effectLst/>
                <a:latin typeface="+mn-lt"/>
                <a:ea typeface="+mn-ea"/>
                <a:cs typeface="+mn-cs"/>
              </a:rPr>
              <a:t>Gott mit ihnen ist</a:t>
            </a:r>
            <a:r>
              <a:rPr lang="de-DE" sz="1200" kern="1200" dirty="0">
                <a:solidFill>
                  <a:schemeClr val="tx1"/>
                </a:solidFill>
                <a:effectLst/>
                <a:latin typeface="+mn-lt"/>
                <a:ea typeface="+mn-ea"/>
                <a:cs typeface="+mn-cs"/>
              </a:rPr>
              <a:t>.</a:t>
            </a:r>
          </a:p>
        </p:txBody>
      </p:sp>
      <p:sp>
        <p:nvSpPr>
          <p:cNvPr id="4" name="Foliennummernplatzhalter 3"/>
          <p:cNvSpPr>
            <a:spLocks noGrp="1"/>
          </p:cNvSpPr>
          <p:nvPr>
            <p:ph type="sldNum" sz="quarter" idx="5"/>
          </p:nvPr>
        </p:nvSpPr>
        <p:spPr/>
        <p:txBody>
          <a:bodyPr/>
          <a:lstStyle/>
          <a:p>
            <a:fld id="{F22785C6-A97D-49AD-B70E-494CB93E6925}" type="slidenum">
              <a:rPr lang="de-CH" smtClean="0"/>
              <a:t>13</a:t>
            </a:fld>
            <a:endParaRPr lang="de-CH"/>
          </a:p>
        </p:txBody>
      </p:sp>
    </p:spTree>
    <p:extLst>
      <p:ext uri="{BB962C8B-B14F-4D97-AF65-F5344CB8AC3E}">
        <p14:creationId xmlns:p14="http://schemas.microsoft.com/office/powerpoint/2010/main" val="19530489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FF9EF-94DA-8CAB-3AD9-00B6738A004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5FCEA26-22FB-7456-16C3-FF83D06CBCD6}"/>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7607F3E-B09A-8758-B621-6D15E71CF6BB}"/>
              </a:ext>
            </a:extLst>
          </p:cNvPr>
          <p:cNvSpPr>
            <a:spLocks noGrp="1"/>
          </p:cNvSpPr>
          <p:nvPr>
            <p:ph type="body" idx="1"/>
          </p:nvPr>
        </p:nvSpPr>
        <p:spPr/>
        <p:txBody>
          <a:bodyPr/>
          <a:lstStyle/>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Standhaftigkeit und neue Hoffnung durch den Blick auf den Auferstandenen für die Christen in Syrien</a:t>
            </a:r>
          </a:p>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Hoffnung für Christen und Gottes Ruf zum Bleiben und Lichtsein</a:t>
            </a:r>
          </a:p>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Heilung und Trost für Verwundete und Trauernde</a:t>
            </a:r>
          </a:p>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Eine weiterwachsende Bewegung hin zu Jesus unter den Kurden und Drusen, sowie einen Aufbruch bei den sunnitischen Arabern</a:t>
            </a:r>
          </a:p>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Frieden und Gerechtigkeit sowie Versöhnung und heilende Aufarbeitung der brutalen Vergangenheit in Syrien</a:t>
            </a:r>
          </a:p>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Besserung der humanitären und wirtschaftlichen Notlage</a:t>
            </a:r>
          </a:p>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Umkehr und Busse bei Gewalttäter</a:t>
            </a:r>
          </a:p>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Syrer, die weltweit verstreut sind, dass sie Christus kennen lernen dürfen und die Hoffnung des Evangeliums zu ihren Familien und Freunden nach Syrien bringen</a:t>
            </a:r>
          </a:p>
        </p:txBody>
      </p:sp>
      <p:sp>
        <p:nvSpPr>
          <p:cNvPr id="4" name="Foliennummernplatzhalter 3">
            <a:extLst>
              <a:ext uri="{FF2B5EF4-FFF2-40B4-BE49-F238E27FC236}">
                <a16:creationId xmlns:a16="http://schemas.microsoft.com/office/drawing/2014/main" id="{7690ACDD-9195-2A5B-EA95-6AD0FA95C14A}"/>
              </a:ext>
            </a:extLst>
          </p:cNvPr>
          <p:cNvSpPr>
            <a:spLocks noGrp="1"/>
          </p:cNvSpPr>
          <p:nvPr>
            <p:ph type="sldNum" sz="quarter" idx="5"/>
          </p:nvPr>
        </p:nvSpPr>
        <p:spPr/>
        <p:txBody>
          <a:bodyPr/>
          <a:lstStyle/>
          <a:p>
            <a:fld id="{F22785C6-A97D-49AD-B70E-494CB93E6925}" type="slidenum">
              <a:rPr lang="de-CH" smtClean="0"/>
              <a:t>14</a:t>
            </a:fld>
            <a:endParaRPr lang="de-CH"/>
          </a:p>
        </p:txBody>
      </p:sp>
    </p:spTree>
    <p:extLst>
      <p:ext uri="{BB962C8B-B14F-4D97-AF65-F5344CB8AC3E}">
        <p14:creationId xmlns:p14="http://schemas.microsoft.com/office/powerpoint/2010/main" val="15228592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11" name="Rechteck 10">
            <a:extLst>
              <a:ext uri="{FF2B5EF4-FFF2-40B4-BE49-F238E27FC236}">
                <a16:creationId xmlns:a16="http://schemas.microsoft.com/office/drawing/2014/main" id="{4A90E8DD-750A-5A4E-A3C9-CFD99D07E858}"/>
              </a:ext>
            </a:extLst>
          </p:cNvPr>
          <p:cNvSpPr/>
          <p:nvPr userDrawn="1"/>
        </p:nvSpPr>
        <p:spPr>
          <a:xfrm>
            <a:off x="0" y="3523500"/>
            <a:ext cx="9144000" cy="162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2" name="Bild 8" descr="Logo 4f d.eps">
            <a:extLst>
              <a:ext uri="{FF2B5EF4-FFF2-40B4-BE49-F238E27FC236}">
                <a16:creationId xmlns:a16="http://schemas.microsoft.com/office/drawing/2014/main" id="{FDB66A09-ACC9-0B43-A46D-8F0773A5037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1046" b="20116"/>
          <a:stretch/>
        </p:blipFill>
        <p:spPr bwMode="auto">
          <a:xfrm>
            <a:off x="6163200" y="4021200"/>
            <a:ext cx="2619532" cy="765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feld 15">
            <a:extLst>
              <a:ext uri="{FF2B5EF4-FFF2-40B4-BE49-F238E27FC236}">
                <a16:creationId xmlns:a16="http://schemas.microsoft.com/office/drawing/2014/main" id="{1C2B734A-3431-A948-912D-723A55DAEC34}"/>
              </a:ext>
            </a:extLst>
          </p:cNvPr>
          <p:cNvSpPr txBox="1"/>
          <p:nvPr userDrawn="1"/>
        </p:nvSpPr>
        <p:spPr>
          <a:xfrm>
            <a:off x="360000" y="285899"/>
            <a:ext cx="8299048" cy="2585323"/>
          </a:xfrm>
          <a:prstGeom prst="rect">
            <a:avLst/>
          </a:prstGeom>
          <a:noFill/>
        </p:spPr>
        <p:txBody>
          <a:bodyPr wrap="square" rtlCol="0">
            <a:spAutoFit/>
          </a:bodyPr>
          <a:lstStyle/>
          <a:p>
            <a:r>
              <a:rPr lang="de-DE" sz="5400" b="0">
                <a:solidFill>
                  <a:schemeClr val="bg1"/>
                </a:solidFill>
                <a:latin typeface="Arial" panose="020B0604020202020204" pitchFamily="34" charset="0"/>
                <a:cs typeface="Arial" panose="020B0604020202020204" pitchFamily="34" charset="0"/>
              </a:rPr>
              <a:t>SONNTAG</a:t>
            </a:r>
          </a:p>
          <a:p>
            <a:r>
              <a:rPr lang="de-DE" sz="5400" b="0">
                <a:solidFill>
                  <a:schemeClr val="bg1"/>
                </a:solidFill>
                <a:latin typeface="Arial" panose="020B0604020202020204" pitchFamily="34" charset="0"/>
                <a:cs typeface="Arial" panose="020B0604020202020204" pitchFamily="34" charset="0"/>
              </a:rPr>
              <a:t>DER </a:t>
            </a:r>
            <a:r>
              <a:rPr lang="de-DE" sz="5400" b="1">
                <a:solidFill>
                  <a:schemeClr val="bg1"/>
                </a:solidFill>
                <a:latin typeface="Arial" panose="020B0604020202020204" pitchFamily="34" charset="0"/>
                <a:cs typeface="Arial" panose="020B0604020202020204" pitchFamily="34" charset="0"/>
              </a:rPr>
              <a:t>VERFOLGTEN</a:t>
            </a:r>
          </a:p>
          <a:p>
            <a:r>
              <a:rPr lang="de-DE" sz="5400" b="0">
                <a:solidFill>
                  <a:schemeClr val="bg1"/>
                </a:solidFill>
                <a:latin typeface="Arial" panose="020B0604020202020204" pitchFamily="34" charset="0"/>
                <a:cs typeface="Arial" panose="020B0604020202020204" pitchFamily="34" charset="0"/>
              </a:rPr>
              <a:t>KIRCHE</a:t>
            </a:r>
          </a:p>
        </p:txBody>
      </p:sp>
    </p:spTree>
    <p:extLst>
      <p:ext uri="{BB962C8B-B14F-4D97-AF65-F5344CB8AC3E}">
        <p14:creationId xmlns:p14="http://schemas.microsoft.com/office/powerpoint/2010/main" val="3541935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F5670504-68F7-6F41-9DFB-6B5E6F0FD302}"/>
              </a:ext>
            </a:extLst>
          </p:cNvPr>
          <p:cNvSpPr/>
          <p:nvPr userDrawn="1"/>
        </p:nvSpPr>
        <p:spPr>
          <a:xfrm>
            <a:off x="0" y="1003500"/>
            <a:ext cx="9144000" cy="414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le 1"/>
          <p:cNvSpPr>
            <a:spLocks noGrp="1"/>
          </p:cNvSpPr>
          <p:nvPr>
            <p:ph type="title"/>
          </p:nvPr>
        </p:nvSpPr>
        <p:spPr>
          <a:xfrm>
            <a:off x="360000" y="273844"/>
            <a:ext cx="8422732" cy="575209"/>
          </a:xfrm>
        </p:spPr>
        <p:txBody>
          <a:bodyPr>
            <a:normAutofit/>
          </a:bodyPr>
          <a:lstStyle>
            <a:lvl1pPr>
              <a:defRPr sz="2800" b="1">
                <a:solidFill>
                  <a:schemeClr val="bg1"/>
                </a:solidFill>
                <a:latin typeface="Arial" panose="020B0604020202020204" pitchFamily="34" charset="0"/>
                <a:cs typeface="Arial" panose="020B0604020202020204" pitchFamily="34" charset="0"/>
              </a:defRPr>
            </a:lvl1pPr>
          </a:lstStyle>
          <a:p>
            <a:r>
              <a:rPr lang="de-DE"/>
              <a:t>Mastertitelformat bearbeiten</a:t>
            </a:r>
            <a:endParaRPr lang="en-US"/>
          </a:p>
        </p:txBody>
      </p:sp>
      <p:sp>
        <p:nvSpPr>
          <p:cNvPr id="3" name="Content Placeholder 2"/>
          <p:cNvSpPr>
            <a:spLocks noGrp="1"/>
          </p:cNvSpPr>
          <p:nvPr>
            <p:ph idx="1"/>
          </p:nvPr>
        </p:nvSpPr>
        <p:spPr>
          <a:xfrm>
            <a:off x="360000" y="1369218"/>
            <a:ext cx="8422732" cy="3500438"/>
          </a:xfrm>
        </p:spPr>
        <p:txBody>
          <a:bodyPr/>
          <a:lstStyle>
            <a:lvl1pPr marL="357188" indent="-357188">
              <a:tabLst/>
              <a:defRPr sz="2000">
                <a:latin typeface="Arial" panose="020B0604020202020204" pitchFamily="34" charset="0"/>
                <a:cs typeface="Arial" panose="020B0604020202020204" pitchFamily="34" charset="0"/>
              </a:defRPr>
            </a:lvl1pPr>
            <a:lvl2pPr marL="714375" indent="-371475">
              <a:buFont typeface="Symbol" pitchFamily="2" charset="2"/>
              <a:buChar char="-"/>
              <a:tabLst/>
              <a:defRPr sz="1800"/>
            </a:lvl2pPr>
            <a:lvl3pPr marL="1066800" indent="-381000">
              <a:buFont typeface="Wingdings" pitchFamily="2" charset="2"/>
              <a:buChar char="§"/>
              <a:tabLst/>
              <a:defRPr sz="1600"/>
            </a:lvl3pPr>
            <a:lvl4pPr marL="1425575" indent="0">
              <a:buFontTx/>
              <a:buNone/>
              <a:tabLst/>
              <a:defRPr sz="1400"/>
            </a:lvl4pPr>
          </a:lstStyle>
          <a:p>
            <a:pPr lvl="0"/>
            <a:r>
              <a:rPr lang="de-DE"/>
              <a:t>Mastertextformat bearbeiten</a:t>
            </a:r>
          </a:p>
          <a:p>
            <a:pPr lvl="1"/>
            <a:r>
              <a:rPr lang="de-DE"/>
              <a:t>Zweite Ebene</a:t>
            </a:r>
          </a:p>
          <a:p>
            <a:pPr lvl="2"/>
            <a:r>
              <a:rPr lang="de-DE"/>
              <a:t>Dritte Ebene</a:t>
            </a:r>
          </a:p>
          <a:p>
            <a:pPr lvl="3"/>
            <a:r>
              <a:rPr lang="de-DE" sz="1400"/>
              <a:t>Vierte Ebene</a:t>
            </a:r>
            <a:endParaRPr lang="de-DE"/>
          </a:p>
        </p:txBody>
      </p:sp>
      <p:pic>
        <p:nvPicPr>
          <p:cNvPr id="8" name="Bild 8" descr="Logo 4f d.eps">
            <a:extLst>
              <a:ext uri="{FF2B5EF4-FFF2-40B4-BE49-F238E27FC236}">
                <a16:creationId xmlns:a16="http://schemas.microsoft.com/office/drawing/2014/main" id="{BDFBF224-E433-8D4F-80FF-6E7D0E95E00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1046" b="20116"/>
          <a:stretch/>
        </p:blipFill>
        <p:spPr bwMode="auto">
          <a:xfrm>
            <a:off x="6935992" y="4329656"/>
            <a:ext cx="1846740"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5665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a Titel und Inhalt 2 Kol">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F5670504-68F7-6F41-9DFB-6B5E6F0FD302}"/>
              </a:ext>
            </a:extLst>
          </p:cNvPr>
          <p:cNvSpPr/>
          <p:nvPr userDrawn="1"/>
        </p:nvSpPr>
        <p:spPr>
          <a:xfrm>
            <a:off x="0" y="1003500"/>
            <a:ext cx="9144000" cy="414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le 1"/>
          <p:cNvSpPr>
            <a:spLocks noGrp="1"/>
          </p:cNvSpPr>
          <p:nvPr>
            <p:ph type="title"/>
          </p:nvPr>
        </p:nvSpPr>
        <p:spPr>
          <a:xfrm>
            <a:off x="360000" y="273844"/>
            <a:ext cx="7886700" cy="575209"/>
          </a:xfrm>
        </p:spPr>
        <p:txBody>
          <a:bodyPr>
            <a:normAutofit/>
          </a:bodyPr>
          <a:lstStyle>
            <a:lvl1pPr>
              <a:defRPr sz="2800" b="1">
                <a:solidFill>
                  <a:schemeClr val="bg1"/>
                </a:solidFill>
                <a:latin typeface="Arial" panose="020B0604020202020204" pitchFamily="34" charset="0"/>
                <a:cs typeface="Arial" panose="020B0604020202020204" pitchFamily="34" charset="0"/>
              </a:defRPr>
            </a:lvl1pPr>
          </a:lstStyle>
          <a:p>
            <a:r>
              <a:rPr lang="de-DE"/>
              <a:t>Mastertitelformat bearbeiten</a:t>
            </a:r>
            <a:endParaRPr lang="en-US"/>
          </a:p>
        </p:txBody>
      </p:sp>
      <p:sp>
        <p:nvSpPr>
          <p:cNvPr id="3" name="Content Placeholder 2"/>
          <p:cNvSpPr>
            <a:spLocks noGrp="1"/>
          </p:cNvSpPr>
          <p:nvPr>
            <p:ph idx="1"/>
          </p:nvPr>
        </p:nvSpPr>
        <p:spPr>
          <a:xfrm>
            <a:off x="360000" y="1369218"/>
            <a:ext cx="4019550" cy="3417951"/>
          </a:xfrm>
        </p:spPr>
        <p:txBody>
          <a:bodyPr/>
          <a:lstStyle>
            <a:lvl1pPr marL="357188" indent="-357188">
              <a:tabLst/>
              <a:defRPr sz="2000">
                <a:latin typeface="Arial" panose="020B0604020202020204" pitchFamily="34" charset="0"/>
                <a:cs typeface="Arial" panose="020B0604020202020204" pitchFamily="34" charset="0"/>
              </a:defRPr>
            </a:lvl1pPr>
            <a:lvl2pPr marL="714375" indent="-371475">
              <a:buFont typeface="Symbol" pitchFamily="2" charset="2"/>
              <a:buChar char="-"/>
              <a:tabLst/>
              <a:defRPr sz="1800"/>
            </a:lvl2pPr>
            <a:lvl3pPr marL="1066800" indent="-381000">
              <a:buFont typeface="Wingdings" pitchFamily="2" charset="2"/>
              <a:buChar char="§"/>
              <a:tabLst/>
              <a:defRPr sz="1600"/>
            </a:lvl3pPr>
            <a:lvl4pPr marL="1425575" indent="0">
              <a:buFontTx/>
              <a:buNone/>
              <a:tabLst/>
              <a:defRPr sz="1400"/>
            </a:lvl4pPr>
          </a:lstStyle>
          <a:p>
            <a:pPr lvl="0"/>
            <a:r>
              <a:rPr lang="de-DE"/>
              <a:t>Mastertextformat bearbeiten</a:t>
            </a:r>
          </a:p>
          <a:p>
            <a:pPr lvl="1"/>
            <a:r>
              <a:rPr lang="de-DE"/>
              <a:t>Zweite Ebene</a:t>
            </a:r>
          </a:p>
          <a:p>
            <a:pPr lvl="2"/>
            <a:r>
              <a:rPr lang="de-DE"/>
              <a:t>Dritte Ebene</a:t>
            </a:r>
          </a:p>
          <a:p>
            <a:pPr lvl="3"/>
            <a:r>
              <a:rPr lang="de-DE" sz="1400"/>
              <a:t>Vierte Ebene</a:t>
            </a:r>
            <a:endParaRPr lang="de-DE"/>
          </a:p>
        </p:txBody>
      </p:sp>
      <p:sp>
        <p:nvSpPr>
          <p:cNvPr id="6" name="Content Placeholder 2">
            <a:extLst>
              <a:ext uri="{FF2B5EF4-FFF2-40B4-BE49-F238E27FC236}">
                <a16:creationId xmlns:a16="http://schemas.microsoft.com/office/drawing/2014/main" id="{0F3DA330-8255-45D1-841A-BD821A11C273}"/>
              </a:ext>
            </a:extLst>
          </p:cNvPr>
          <p:cNvSpPr>
            <a:spLocks noGrp="1"/>
          </p:cNvSpPr>
          <p:nvPr>
            <p:ph idx="10"/>
          </p:nvPr>
        </p:nvSpPr>
        <p:spPr>
          <a:xfrm>
            <a:off x="4570732" y="1364524"/>
            <a:ext cx="4212000" cy="2775475"/>
          </a:xfrm>
        </p:spPr>
        <p:txBody>
          <a:bodyPr/>
          <a:lstStyle>
            <a:lvl1pPr marL="357188" indent="-357188">
              <a:tabLst/>
              <a:defRPr sz="2000">
                <a:latin typeface="Arial" panose="020B0604020202020204" pitchFamily="34" charset="0"/>
                <a:cs typeface="Arial" panose="020B0604020202020204" pitchFamily="34" charset="0"/>
              </a:defRPr>
            </a:lvl1pPr>
            <a:lvl2pPr marL="714375" indent="-371475">
              <a:buFont typeface="Symbol" pitchFamily="2" charset="2"/>
              <a:buChar char="-"/>
              <a:tabLst/>
              <a:defRPr sz="1800"/>
            </a:lvl2pPr>
            <a:lvl3pPr marL="1066800" indent="-381000">
              <a:buFont typeface="Wingdings" pitchFamily="2" charset="2"/>
              <a:buChar char="§"/>
              <a:tabLst/>
              <a:defRPr sz="1600"/>
            </a:lvl3pPr>
            <a:lvl4pPr marL="1425575" indent="0">
              <a:buFontTx/>
              <a:buNone/>
              <a:tabLst/>
              <a:defRPr sz="1400"/>
            </a:lvl4pPr>
          </a:lstStyle>
          <a:p>
            <a:pPr lvl="0"/>
            <a:r>
              <a:rPr lang="de-DE"/>
              <a:t>Mastertextformat bearbeiten</a:t>
            </a:r>
          </a:p>
          <a:p>
            <a:pPr lvl="1"/>
            <a:r>
              <a:rPr lang="de-DE"/>
              <a:t>Zweite Ebene</a:t>
            </a:r>
          </a:p>
          <a:p>
            <a:pPr lvl="2"/>
            <a:r>
              <a:rPr lang="de-DE"/>
              <a:t>Dritte Ebene</a:t>
            </a:r>
          </a:p>
          <a:p>
            <a:pPr lvl="3"/>
            <a:r>
              <a:rPr lang="de-DE" sz="1400"/>
              <a:t>Vierte Ebene</a:t>
            </a:r>
            <a:endParaRPr lang="de-DE"/>
          </a:p>
        </p:txBody>
      </p:sp>
      <p:pic>
        <p:nvPicPr>
          <p:cNvPr id="9" name="Bild 8" descr="Logo 4f d.eps">
            <a:extLst>
              <a:ext uri="{FF2B5EF4-FFF2-40B4-BE49-F238E27FC236}">
                <a16:creationId xmlns:a16="http://schemas.microsoft.com/office/drawing/2014/main" id="{965EE4AD-93D3-4859-9CE2-BFB1A2E5945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1046" b="20116"/>
          <a:stretch/>
        </p:blipFill>
        <p:spPr bwMode="auto">
          <a:xfrm>
            <a:off x="6935992" y="4329656"/>
            <a:ext cx="1846740"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375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de-DE"/>
              <a:t>Mastertitelformat bearbeiten</a:t>
            </a:r>
            <a:endParaRPr lang="en-US"/>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Mastertextformat bearbeiten
Zweite Ebene
Dritte Ebene
Vierte Ebene
Fünfte Ebene</a:t>
            </a:r>
            <a:endParaRPr lang="en-US"/>
          </a:p>
        </p:txBody>
      </p:sp>
      <p:sp>
        <p:nvSpPr>
          <p:cNvPr id="4" name="Date Placeholder 3"/>
          <p:cNvSpPr>
            <a:spLocks noGrp="1"/>
          </p:cNvSpPr>
          <p:nvPr>
            <p:ph type="dt" sz="half" idx="10"/>
          </p:nvPr>
        </p:nvSpPr>
        <p:spPr/>
        <p:txBody>
          <a:bodyPr/>
          <a:lstStyle/>
          <a:p>
            <a:fld id="{036B1384-E8CB-E642-B4EA-521A5F9182FC}" type="datetimeFigureOut">
              <a:rPr lang="de-DE" smtClean="0"/>
              <a:t>23.09.2026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7991B463-2B7E-324E-B3CB-6B6D9F267C89}" type="slidenum">
              <a:rPr lang="de-DE" smtClean="0"/>
              <a:t>‹Nr.›</a:t>
            </a:fld>
            <a:endParaRPr lang="de-DE"/>
          </a:p>
        </p:txBody>
      </p:sp>
    </p:spTree>
    <p:extLst>
      <p:ext uri="{BB962C8B-B14F-4D97-AF65-F5344CB8AC3E}">
        <p14:creationId xmlns:p14="http://schemas.microsoft.com/office/powerpoint/2010/main" val="2494893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a:p>
        </p:txBody>
      </p:sp>
      <p:sp>
        <p:nvSpPr>
          <p:cNvPr id="3" name="Content Placeholder 2"/>
          <p:cNvSpPr>
            <a:spLocks noGrp="1"/>
          </p:cNvSpPr>
          <p:nvPr>
            <p:ph sz="half" idx="1"/>
          </p:nvPr>
        </p:nvSpPr>
        <p:spPr>
          <a:xfrm>
            <a:off x="628650" y="1369219"/>
            <a:ext cx="3886200" cy="3263504"/>
          </a:xfrm>
        </p:spPr>
        <p:txBody>
          <a:bodyPr/>
          <a:lstStyle/>
          <a:p>
            <a:pPr lvl="0"/>
            <a:r>
              <a:rPr lang="de-DE"/>
              <a:t>Mastertextformat bearbeiten
Zweite Ebene
Dritte Ebene
Vierte Ebene
Fünfte Ebene</a:t>
            </a:r>
            <a:endParaRPr lang="en-US"/>
          </a:p>
        </p:txBody>
      </p:sp>
      <p:sp>
        <p:nvSpPr>
          <p:cNvPr id="4" name="Content Placeholder 3"/>
          <p:cNvSpPr>
            <a:spLocks noGrp="1"/>
          </p:cNvSpPr>
          <p:nvPr>
            <p:ph sz="half" idx="2"/>
          </p:nvPr>
        </p:nvSpPr>
        <p:spPr>
          <a:xfrm>
            <a:off x="4629150" y="1369219"/>
            <a:ext cx="3886200" cy="3263504"/>
          </a:xfrm>
        </p:spPr>
        <p:txBody>
          <a:bodyPr/>
          <a:lstStyle/>
          <a:p>
            <a:pPr lvl="0"/>
            <a:r>
              <a:rPr lang="de-DE"/>
              <a:t>Mastertextformat bearbeiten
Zweite Ebene
Dritte Ebene
Vierte Ebene
Fünfte Ebene</a:t>
            </a:r>
            <a:endParaRPr lang="en-US"/>
          </a:p>
        </p:txBody>
      </p:sp>
      <p:sp>
        <p:nvSpPr>
          <p:cNvPr id="5" name="Date Placeholder 4"/>
          <p:cNvSpPr>
            <a:spLocks noGrp="1"/>
          </p:cNvSpPr>
          <p:nvPr>
            <p:ph type="dt" sz="half" idx="10"/>
          </p:nvPr>
        </p:nvSpPr>
        <p:spPr/>
        <p:txBody>
          <a:bodyPr/>
          <a:lstStyle/>
          <a:p>
            <a:fld id="{036B1384-E8CB-E642-B4EA-521A5F9182FC}" type="datetimeFigureOut">
              <a:rPr lang="de-DE" smtClean="0"/>
              <a:t>23.09.2026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7991B463-2B7E-324E-B3CB-6B6D9F267C89}" type="slidenum">
              <a:rPr lang="de-DE" smtClean="0"/>
              <a:t>‹Nr.›</a:t>
            </a:fld>
            <a:endParaRPr lang="de-DE"/>
          </a:p>
        </p:txBody>
      </p:sp>
    </p:spTree>
    <p:extLst>
      <p:ext uri="{BB962C8B-B14F-4D97-AF65-F5344CB8AC3E}">
        <p14:creationId xmlns:p14="http://schemas.microsoft.com/office/powerpoint/2010/main" val="738992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de-DE"/>
              <a:t>Mastertitelformat bearbeiten</a:t>
            </a:r>
            <a:endParaRPr lang="en-US"/>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Mastertextformat bearbeiten
Zweite Ebene
Dritte Ebene
Vierte Ebene
Fünfte Ebene</a:t>
            </a:r>
            <a:endParaRPr lang="en-US"/>
          </a:p>
        </p:txBody>
      </p:sp>
      <p:sp>
        <p:nvSpPr>
          <p:cNvPr id="4" name="Content Placeholder 3"/>
          <p:cNvSpPr>
            <a:spLocks noGrp="1"/>
          </p:cNvSpPr>
          <p:nvPr>
            <p:ph sz="half" idx="2"/>
          </p:nvPr>
        </p:nvSpPr>
        <p:spPr>
          <a:xfrm>
            <a:off x="629842" y="1878806"/>
            <a:ext cx="3868340" cy="2763441"/>
          </a:xfrm>
        </p:spPr>
        <p:txBody>
          <a:bodyPr/>
          <a:lstStyle/>
          <a:p>
            <a:pPr lvl="0"/>
            <a:r>
              <a:rPr lang="de-DE"/>
              <a:t>Mastertextformat bearbeiten
Zweite Ebene
Dritte Ebene
Vierte Ebene
Fünfte Ebene</a:t>
            </a:r>
            <a:endParaRPr lang="en-US"/>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Mastertextformat bearbeiten
Zweite Ebene
Dritte Ebene
Vierte Ebene
Fünfte Ebene</a:t>
            </a:r>
            <a:endParaRPr lang="en-US"/>
          </a:p>
        </p:txBody>
      </p:sp>
      <p:sp>
        <p:nvSpPr>
          <p:cNvPr id="6" name="Content Placeholder 5"/>
          <p:cNvSpPr>
            <a:spLocks noGrp="1"/>
          </p:cNvSpPr>
          <p:nvPr>
            <p:ph sz="quarter" idx="4"/>
          </p:nvPr>
        </p:nvSpPr>
        <p:spPr>
          <a:xfrm>
            <a:off x="4629150" y="1878806"/>
            <a:ext cx="3887391" cy="2763441"/>
          </a:xfrm>
        </p:spPr>
        <p:txBody>
          <a:bodyPr/>
          <a:lstStyle/>
          <a:p>
            <a:pPr lvl="0"/>
            <a:r>
              <a:rPr lang="de-DE"/>
              <a:t>Mastertextformat bearbeiten
Zweite Ebene
Dritte Ebene
Vierte Ebene
Fünfte Ebene</a:t>
            </a:r>
            <a:endParaRPr lang="en-US"/>
          </a:p>
        </p:txBody>
      </p:sp>
      <p:sp>
        <p:nvSpPr>
          <p:cNvPr id="7" name="Date Placeholder 6"/>
          <p:cNvSpPr>
            <a:spLocks noGrp="1"/>
          </p:cNvSpPr>
          <p:nvPr>
            <p:ph type="dt" sz="half" idx="10"/>
          </p:nvPr>
        </p:nvSpPr>
        <p:spPr/>
        <p:txBody>
          <a:bodyPr/>
          <a:lstStyle/>
          <a:p>
            <a:fld id="{036B1384-E8CB-E642-B4EA-521A5F9182FC}" type="datetimeFigureOut">
              <a:rPr lang="de-DE" smtClean="0"/>
              <a:t>23.09.2026</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7991B463-2B7E-324E-B3CB-6B6D9F267C89}" type="slidenum">
              <a:rPr lang="de-DE" smtClean="0"/>
              <a:t>‹Nr.›</a:t>
            </a:fld>
            <a:endParaRPr lang="de-DE"/>
          </a:p>
        </p:txBody>
      </p:sp>
    </p:spTree>
    <p:extLst>
      <p:ext uri="{BB962C8B-B14F-4D97-AF65-F5344CB8AC3E}">
        <p14:creationId xmlns:p14="http://schemas.microsoft.com/office/powerpoint/2010/main" val="1286403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a:p>
        </p:txBody>
      </p:sp>
      <p:sp>
        <p:nvSpPr>
          <p:cNvPr id="3" name="Date Placeholder 2"/>
          <p:cNvSpPr>
            <a:spLocks noGrp="1"/>
          </p:cNvSpPr>
          <p:nvPr>
            <p:ph type="dt" sz="half" idx="10"/>
          </p:nvPr>
        </p:nvSpPr>
        <p:spPr/>
        <p:txBody>
          <a:bodyPr/>
          <a:lstStyle/>
          <a:p>
            <a:fld id="{036B1384-E8CB-E642-B4EA-521A5F9182FC}" type="datetimeFigureOut">
              <a:rPr lang="de-DE" smtClean="0"/>
              <a:t>23.09.2026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7991B463-2B7E-324E-B3CB-6B6D9F267C89}" type="slidenum">
              <a:rPr lang="de-DE" smtClean="0"/>
              <a:t>‹Nr.›</a:t>
            </a:fld>
            <a:endParaRPr lang="de-DE"/>
          </a:p>
        </p:txBody>
      </p:sp>
    </p:spTree>
    <p:extLst>
      <p:ext uri="{BB962C8B-B14F-4D97-AF65-F5344CB8AC3E}">
        <p14:creationId xmlns:p14="http://schemas.microsoft.com/office/powerpoint/2010/main" val="34715577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B1384-E8CB-E642-B4EA-521A5F9182FC}" type="datetimeFigureOut">
              <a:rPr lang="de-DE" smtClean="0"/>
              <a:t>23.09.2026</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7991B463-2B7E-324E-B3CB-6B6D9F267C89}" type="slidenum">
              <a:rPr lang="de-DE" smtClean="0"/>
              <a:t>‹Nr.›</a:t>
            </a:fld>
            <a:endParaRPr lang="de-DE"/>
          </a:p>
        </p:txBody>
      </p:sp>
    </p:spTree>
    <p:extLst>
      <p:ext uri="{BB962C8B-B14F-4D97-AF65-F5344CB8AC3E}">
        <p14:creationId xmlns:p14="http://schemas.microsoft.com/office/powerpoint/2010/main" val="4091098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de-DE"/>
              <a:t>Mastertitelformat bearbeiten</a:t>
            </a:r>
            <a:endParaRPr lang="en-US"/>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Mastertextformat bearbeiten
Zweite Ebene
Dritte Ebene
Vierte Ebene
Fünfte Ebene</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Mastertextformat bearbeiten
Zweite Ebene
Dritte Ebene
Vierte Ebene
Fünfte Ebene</a:t>
            </a:r>
            <a:endParaRPr lang="en-US"/>
          </a:p>
        </p:txBody>
      </p:sp>
      <p:sp>
        <p:nvSpPr>
          <p:cNvPr id="5" name="Date Placeholder 4"/>
          <p:cNvSpPr>
            <a:spLocks noGrp="1"/>
          </p:cNvSpPr>
          <p:nvPr>
            <p:ph type="dt" sz="half" idx="10"/>
          </p:nvPr>
        </p:nvSpPr>
        <p:spPr/>
        <p:txBody>
          <a:bodyPr/>
          <a:lstStyle/>
          <a:p>
            <a:fld id="{036B1384-E8CB-E642-B4EA-521A5F9182FC}" type="datetimeFigureOut">
              <a:rPr lang="de-DE" smtClean="0"/>
              <a:t>23.09.2026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7991B463-2B7E-324E-B3CB-6B6D9F267C89}" type="slidenum">
              <a:rPr lang="de-DE" smtClean="0"/>
              <a:t>‹Nr.›</a:t>
            </a:fld>
            <a:endParaRPr lang="de-DE"/>
          </a:p>
        </p:txBody>
      </p:sp>
    </p:spTree>
    <p:extLst>
      <p:ext uri="{BB962C8B-B14F-4D97-AF65-F5344CB8AC3E}">
        <p14:creationId xmlns:p14="http://schemas.microsoft.com/office/powerpoint/2010/main" val="2367436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de-DE"/>
              <a:t>Mastertitelformat bearbeiten</a:t>
            </a:r>
            <a:endParaRPr lang="en-US"/>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de-DE"/>
              <a:t>Bild durch Klicken auf Symbol hinzufügen</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Mastertextformat bearbeiten
Zweite Ebene
Dritte Ebene
Vierte Ebene
Fünfte Ebene</a:t>
            </a:r>
            <a:endParaRPr lang="en-US"/>
          </a:p>
        </p:txBody>
      </p:sp>
      <p:sp>
        <p:nvSpPr>
          <p:cNvPr id="5" name="Date Placeholder 4"/>
          <p:cNvSpPr>
            <a:spLocks noGrp="1"/>
          </p:cNvSpPr>
          <p:nvPr>
            <p:ph type="dt" sz="half" idx="10"/>
          </p:nvPr>
        </p:nvSpPr>
        <p:spPr/>
        <p:txBody>
          <a:bodyPr/>
          <a:lstStyle/>
          <a:p>
            <a:fld id="{036B1384-E8CB-E642-B4EA-521A5F9182FC}" type="datetimeFigureOut">
              <a:rPr lang="de-DE" smtClean="0"/>
              <a:t>23.09.2026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7991B463-2B7E-324E-B3CB-6B6D9F267C89}" type="slidenum">
              <a:rPr lang="de-DE" smtClean="0"/>
              <a:t>‹Nr.›</a:t>
            </a:fld>
            <a:endParaRPr lang="de-DE"/>
          </a:p>
        </p:txBody>
      </p:sp>
    </p:spTree>
    <p:extLst>
      <p:ext uri="{BB962C8B-B14F-4D97-AF65-F5344CB8AC3E}">
        <p14:creationId xmlns:p14="http://schemas.microsoft.com/office/powerpoint/2010/main" val="1002159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a:p>
        </p:txBody>
      </p:sp>
      <p:sp>
        <p:nvSpPr>
          <p:cNvPr id="3" name="Vertical Text Placeholder 2"/>
          <p:cNvSpPr>
            <a:spLocks noGrp="1"/>
          </p:cNvSpPr>
          <p:nvPr>
            <p:ph type="body" orient="vert" idx="1"/>
          </p:nvPr>
        </p:nvSpPr>
        <p:spPr/>
        <p:txBody>
          <a:bodyPr vert="eaVert"/>
          <a:lstStyle/>
          <a:p>
            <a:pPr lvl="0"/>
            <a:r>
              <a:rPr lang="de-DE"/>
              <a:t>Mastertextformat bearbeiten
Zweite Ebene
Dritte Ebene
Vierte Ebene
Fünfte Ebene</a:t>
            </a:r>
            <a:endParaRPr lang="en-US"/>
          </a:p>
        </p:txBody>
      </p:sp>
      <p:sp>
        <p:nvSpPr>
          <p:cNvPr id="4" name="Date Placeholder 3"/>
          <p:cNvSpPr>
            <a:spLocks noGrp="1"/>
          </p:cNvSpPr>
          <p:nvPr>
            <p:ph type="dt" sz="half" idx="10"/>
          </p:nvPr>
        </p:nvSpPr>
        <p:spPr/>
        <p:txBody>
          <a:bodyPr/>
          <a:lstStyle/>
          <a:p>
            <a:fld id="{036B1384-E8CB-E642-B4EA-521A5F9182FC}" type="datetimeFigureOut">
              <a:rPr lang="de-DE" smtClean="0"/>
              <a:t>23.09.2026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7991B463-2B7E-324E-B3CB-6B6D9F267C89}" type="slidenum">
              <a:rPr lang="de-DE" smtClean="0"/>
              <a:t>‹Nr.›</a:t>
            </a:fld>
            <a:endParaRPr lang="de-DE"/>
          </a:p>
        </p:txBody>
      </p:sp>
    </p:spTree>
    <p:extLst>
      <p:ext uri="{BB962C8B-B14F-4D97-AF65-F5344CB8AC3E}">
        <p14:creationId xmlns:p14="http://schemas.microsoft.com/office/powerpoint/2010/main" val="106954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de-DE"/>
              <a:t>Mastertitelformat bearbeiten</a:t>
            </a:r>
            <a:endParaRPr lang="en-US"/>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de-DE"/>
              <a:t>Mastertextformat bearbeiten
Zweite Ebene
Dritte Ebene
Vierte Ebene
Fünfte Ebene</a:t>
            </a:r>
            <a:endParaRPr lang="en-US"/>
          </a:p>
        </p:txBody>
      </p:sp>
      <p:sp>
        <p:nvSpPr>
          <p:cNvPr id="4" name="Date Placeholder 3"/>
          <p:cNvSpPr>
            <a:spLocks noGrp="1"/>
          </p:cNvSpPr>
          <p:nvPr>
            <p:ph type="dt" sz="half" idx="10"/>
          </p:nvPr>
        </p:nvSpPr>
        <p:spPr/>
        <p:txBody>
          <a:bodyPr/>
          <a:lstStyle/>
          <a:p>
            <a:fld id="{036B1384-E8CB-E642-B4EA-521A5F9182FC}" type="datetimeFigureOut">
              <a:rPr lang="de-DE" smtClean="0"/>
              <a:t>23.09.2026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7991B463-2B7E-324E-B3CB-6B6D9F267C89}" type="slidenum">
              <a:rPr lang="de-DE" smtClean="0"/>
              <a:t>‹Nr.›</a:t>
            </a:fld>
            <a:endParaRPr lang="de-DE"/>
          </a:p>
        </p:txBody>
      </p:sp>
    </p:spTree>
    <p:extLst>
      <p:ext uri="{BB962C8B-B14F-4D97-AF65-F5344CB8AC3E}">
        <p14:creationId xmlns:p14="http://schemas.microsoft.com/office/powerpoint/2010/main" val="1965234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age de titre">
    <p:spTree>
      <p:nvGrpSpPr>
        <p:cNvPr id="1" name=""/>
        <p:cNvGrpSpPr/>
        <p:nvPr/>
      </p:nvGrpSpPr>
      <p:grpSpPr>
        <a:xfrm>
          <a:off x="0" y="0"/>
          <a:ext cx="0" cy="0"/>
          <a:chOff x="0" y="0"/>
          <a:chExt cx="0" cy="0"/>
        </a:xfrm>
      </p:grpSpPr>
      <p:sp>
        <p:nvSpPr>
          <p:cNvPr id="11" name="Rechteck 10">
            <a:extLst>
              <a:ext uri="{FF2B5EF4-FFF2-40B4-BE49-F238E27FC236}">
                <a16:creationId xmlns:a16="http://schemas.microsoft.com/office/drawing/2014/main" id="{4A90E8DD-750A-5A4E-A3C9-CFD99D07E858}"/>
              </a:ext>
            </a:extLst>
          </p:cNvPr>
          <p:cNvSpPr/>
          <p:nvPr userDrawn="1"/>
        </p:nvSpPr>
        <p:spPr>
          <a:xfrm>
            <a:off x="0" y="3523500"/>
            <a:ext cx="9144000" cy="162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Textfeld 15">
            <a:extLst>
              <a:ext uri="{FF2B5EF4-FFF2-40B4-BE49-F238E27FC236}">
                <a16:creationId xmlns:a16="http://schemas.microsoft.com/office/drawing/2014/main" id="{1C2B734A-3431-A948-912D-723A55DAEC34}"/>
              </a:ext>
            </a:extLst>
          </p:cNvPr>
          <p:cNvSpPr txBox="1"/>
          <p:nvPr userDrawn="1"/>
        </p:nvSpPr>
        <p:spPr>
          <a:xfrm>
            <a:off x="360000" y="285899"/>
            <a:ext cx="8299048" cy="2585323"/>
          </a:xfrm>
          <a:prstGeom prst="rect">
            <a:avLst/>
          </a:prstGeom>
          <a:noFill/>
        </p:spPr>
        <p:txBody>
          <a:bodyPr wrap="square" rtlCol="0">
            <a:spAutoFit/>
          </a:bodyPr>
          <a:lstStyle/>
          <a:p>
            <a:r>
              <a:rPr lang="de-DE" sz="5400" b="0">
                <a:solidFill>
                  <a:schemeClr val="bg1"/>
                </a:solidFill>
                <a:latin typeface="Arial" panose="020B0604020202020204" pitchFamily="34" charset="0"/>
                <a:cs typeface="Arial" panose="020B0604020202020204" pitchFamily="34" charset="0"/>
              </a:rPr>
              <a:t>DIMANCHE</a:t>
            </a:r>
          </a:p>
          <a:p>
            <a:r>
              <a:rPr lang="de-DE" sz="5400" b="0">
                <a:solidFill>
                  <a:schemeClr val="bg1"/>
                </a:solidFill>
                <a:latin typeface="Arial" panose="020B0604020202020204" pitchFamily="34" charset="0"/>
                <a:cs typeface="Arial" panose="020B0604020202020204" pitchFamily="34" charset="0"/>
              </a:rPr>
              <a:t>DE L‘ÉGLISE </a:t>
            </a:r>
            <a:r>
              <a:rPr lang="de-DE" sz="5400" b="1">
                <a:solidFill>
                  <a:schemeClr val="bg1"/>
                </a:solidFill>
                <a:latin typeface="Arial" panose="020B0604020202020204" pitchFamily="34" charset="0"/>
                <a:cs typeface="Arial" panose="020B0604020202020204" pitchFamily="34" charset="0"/>
              </a:rPr>
              <a:t>PERSÉCUTÉE</a:t>
            </a:r>
            <a:endParaRPr lang="de-DE" sz="5400" b="0">
              <a:solidFill>
                <a:schemeClr val="bg1"/>
              </a:solidFill>
              <a:latin typeface="Arial" panose="020B0604020202020204" pitchFamily="34" charset="0"/>
              <a:cs typeface="Arial" panose="020B0604020202020204" pitchFamily="34" charset="0"/>
            </a:endParaRPr>
          </a:p>
        </p:txBody>
      </p:sp>
      <p:pic>
        <p:nvPicPr>
          <p:cNvPr id="6" name="Bild 8" descr="Logo 4f d.eps">
            <a:extLst>
              <a:ext uri="{FF2B5EF4-FFF2-40B4-BE49-F238E27FC236}">
                <a16:creationId xmlns:a16="http://schemas.microsoft.com/office/drawing/2014/main" id="{D541537E-AAED-4830-836A-AEDDB100E3F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1046" b="20116"/>
          <a:stretch/>
        </p:blipFill>
        <p:spPr bwMode="auto">
          <a:xfrm>
            <a:off x="6163200" y="4021200"/>
            <a:ext cx="2619532" cy="765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11467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F5670504-68F7-6F41-9DFB-6B5E6F0FD302}"/>
              </a:ext>
            </a:extLst>
          </p:cNvPr>
          <p:cNvSpPr/>
          <p:nvPr userDrawn="1"/>
        </p:nvSpPr>
        <p:spPr>
          <a:xfrm>
            <a:off x="0" y="1003500"/>
            <a:ext cx="9144000" cy="414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le 1"/>
          <p:cNvSpPr>
            <a:spLocks noGrp="1"/>
          </p:cNvSpPr>
          <p:nvPr>
            <p:ph type="title"/>
          </p:nvPr>
        </p:nvSpPr>
        <p:spPr>
          <a:xfrm>
            <a:off x="360000" y="273844"/>
            <a:ext cx="7886700" cy="575209"/>
          </a:xfrm>
        </p:spPr>
        <p:txBody>
          <a:bodyPr>
            <a:normAutofit/>
          </a:bodyPr>
          <a:lstStyle>
            <a:lvl1pPr>
              <a:defRPr sz="2800" b="1">
                <a:solidFill>
                  <a:schemeClr val="bg1"/>
                </a:solidFill>
                <a:latin typeface="Arial" panose="020B0604020202020204" pitchFamily="34" charset="0"/>
                <a:cs typeface="Arial" panose="020B0604020202020204" pitchFamily="34" charset="0"/>
              </a:defRPr>
            </a:lvl1pPr>
          </a:lstStyle>
          <a:p>
            <a:r>
              <a:rPr lang="de-DE"/>
              <a:t>Mastertitelformat bearbeiten</a:t>
            </a:r>
            <a:endParaRPr lang="en-US"/>
          </a:p>
        </p:txBody>
      </p:sp>
      <p:sp>
        <p:nvSpPr>
          <p:cNvPr id="3" name="Content Placeholder 2"/>
          <p:cNvSpPr>
            <a:spLocks noGrp="1"/>
          </p:cNvSpPr>
          <p:nvPr>
            <p:ph idx="1"/>
          </p:nvPr>
        </p:nvSpPr>
        <p:spPr>
          <a:xfrm>
            <a:off x="360000" y="1369218"/>
            <a:ext cx="8422732" cy="3500438"/>
          </a:xfrm>
        </p:spPr>
        <p:txBody>
          <a:bodyPr/>
          <a:lstStyle>
            <a:lvl1pPr marL="357188" indent="-357188">
              <a:tabLst/>
              <a:defRPr sz="2000">
                <a:latin typeface="Arial" panose="020B0604020202020204" pitchFamily="34" charset="0"/>
                <a:cs typeface="Arial" panose="020B0604020202020204" pitchFamily="34" charset="0"/>
              </a:defRPr>
            </a:lvl1pPr>
            <a:lvl2pPr marL="714375" indent="-371475">
              <a:buFont typeface="Symbol" pitchFamily="2" charset="2"/>
              <a:buChar char="-"/>
              <a:tabLst/>
              <a:defRPr sz="1800"/>
            </a:lvl2pPr>
            <a:lvl3pPr marL="1066800" indent="-381000">
              <a:buFont typeface="Wingdings" pitchFamily="2" charset="2"/>
              <a:buChar char="§"/>
              <a:tabLst/>
              <a:defRPr sz="1600"/>
            </a:lvl3pPr>
            <a:lvl4pPr marL="1425575" indent="0">
              <a:buFontTx/>
              <a:buNone/>
              <a:tabLst/>
              <a:defRPr sz="1400"/>
            </a:lvl4pPr>
          </a:lstStyle>
          <a:p>
            <a:pPr lvl="0"/>
            <a:r>
              <a:rPr lang="de-DE"/>
              <a:t>Mastertextformat bearbeiten</a:t>
            </a:r>
          </a:p>
          <a:p>
            <a:pPr lvl="1"/>
            <a:r>
              <a:rPr lang="de-DE"/>
              <a:t>Zweite Ebene</a:t>
            </a:r>
          </a:p>
          <a:p>
            <a:pPr lvl="2"/>
            <a:r>
              <a:rPr lang="de-DE"/>
              <a:t>Dritte Ebene</a:t>
            </a:r>
          </a:p>
          <a:p>
            <a:pPr lvl="3"/>
            <a:r>
              <a:rPr lang="de-DE" sz="1400"/>
              <a:t>Vierte Ebene</a:t>
            </a:r>
            <a:endParaRPr lang="de-DE"/>
          </a:p>
        </p:txBody>
      </p:sp>
      <p:pic>
        <p:nvPicPr>
          <p:cNvPr id="6" name="Bild 8" descr="Logo 4f d.eps">
            <a:extLst>
              <a:ext uri="{FF2B5EF4-FFF2-40B4-BE49-F238E27FC236}">
                <a16:creationId xmlns:a16="http://schemas.microsoft.com/office/drawing/2014/main" id="{99F9DFE7-7AEE-48D8-9104-70DFB5572F9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1046" b="20116"/>
          <a:stretch/>
        </p:blipFill>
        <p:spPr bwMode="auto">
          <a:xfrm>
            <a:off x="6935992" y="4329656"/>
            <a:ext cx="1846740"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40681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a Titre et contenu 2 colonnes">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F5670504-68F7-6F41-9DFB-6B5E6F0FD302}"/>
              </a:ext>
            </a:extLst>
          </p:cNvPr>
          <p:cNvSpPr/>
          <p:nvPr userDrawn="1"/>
        </p:nvSpPr>
        <p:spPr>
          <a:xfrm>
            <a:off x="0" y="1003500"/>
            <a:ext cx="9144000" cy="414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le 1"/>
          <p:cNvSpPr>
            <a:spLocks noGrp="1"/>
          </p:cNvSpPr>
          <p:nvPr>
            <p:ph type="title"/>
          </p:nvPr>
        </p:nvSpPr>
        <p:spPr>
          <a:xfrm>
            <a:off x="360000" y="273844"/>
            <a:ext cx="7886700" cy="575209"/>
          </a:xfrm>
        </p:spPr>
        <p:txBody>
          <a:bodyPr>
            <a:normAutofit/>
          </a:bodyPr>
          <a:lstStyle>
            <a:lvl1pPr>
              <a:defRPr sz="2800" b="1">
                <a:solidFill>
                  <a:schemeClr val="bg1"/>
                </a:solidFill>
                <a:latin typeface="Arial" panose="020B0604020202020204" pitchFamily="34" charset="0"/>
                <a:cs typeface="Arial" panose="020B0604020202020204" pitchFamily="34" charset="0"/>
              </a:defRPr>
            </a:lvl1pPr>
          </a:lstStyle>
          <a:p>
            <a:r>
              <a:rPr lang="de-DE"/>
              <a:t>Mastertitelformat bearbeiten</a:t>
            </a:r>
            <a:endParaRPr lang="en-US"/>
          </a:p>
        </p:txBody>
      </p:sp>
      <p:sp>
        <p:nvSpPr>
          <p:cNvPr id="3" name="Content Placeholder 2"/>
          <p:cNvSpPr>
            <a:spLocks noGrp="1"/>
          </p:cNvSpPr>
          <p:nvPr>
            <p:ph idx="1"/>
          </p:nvPr>
        </p:nvSpPr>
        <p:spPr>
          <a:xfrm>
            <a:off x="360000" y="1369218"/>
            <a:ext cx="4019550" cy="3417951"/>
          </a:xfrm>
        </p:spPr>
        <p:txBody>
          <a:bodyPr/>
          <a:lstStyle>
            <a:lvl1pPr marL="357188" indent="-357188">
              <a:tabLst/>
              <a:defRPr sz="2000">
                <a:latin typeface="Arial" panose="020B0604020202020204" pitchFamily="34" charset="0"/>
                <a:cs typeface="Arial" panose="020B0604020202020204" pitchFamily="34" charset="0"/>
              </a:defRPr>
            </a:lvl1pPr>
            <a:lvl2pPr marL="714375" indent="-371475">
              <a:buFont typeface="Symbol" pitchFamily="2" charset="2"/>
              <a:buChar char="-"/>
              <a:tabLst/>
              <a:defRPr sz="1800"/>
            </a:lvl2pPr>
            <a:lvl3pPr marL="1066800" indent="-381000">
              <a:buFont typeface="Wingdings" pitchFamily="2" charset="2"/>
              <a:buChar char="§"/>
              <a:tabLst/>
              <a:defRPr sz="1600"/>
            </a:lvl3pPr>
            <a:lvl4pPr marL="1425575" indent="0">
              <a:buFontTx/>
              <a:buNone/>
              <a:tabLst/>
              <a:defRPr sz="1400"/>
            </a:lvl4pPr>
          </a:lstStyle>
          <a:p>
            <a:pPr lvl="0"/>
            <a:r>
              <a:rPr lang="de-DE"/>
              <a:t>Mastertextformat bearbeiten</a:t>
            </a:r>
          </a:p>
          <a:p>
            <a:pPr lvl="1"/>
            <a:r>
              <a:rPr lang="de-DE"/>
              <a:t>Zweite Ebene</a:t>
            </a:r>
          </a:p>
          <a:p>
            <a:pPr lvl="2"/>
            <a:r>
              <a:rPr lang="de-DE"/>
              <a:t>Dritte Ebene</a:t>
            </a:r>
          </a:p>
          <a:p>
            <a:pPr lvl="3"/>
            <a:r>
              <a:rPr lang="de-DE" sz="1400"/>
              <a:t>Vierte Ebene</a:t>
            </a:r>
            <a:endParaRPr lang="de-DE"/>
          </a:p>
        </p:txBody>
      </p:sp>
      <p:sp>
        <p:nvSpPr>
          <p:cNvPr id="6" name="Content Placeholder 2">
            <a:extLst>
              <a:ext uri="{FF2B5EF4-FFF2-40B4-BE49-F238E27FC236}">
                <a16:creationId xmlns:a16="http://schemas.microsoft.com/office/drawing/2014/main" id="{0F3DA330-8255-45D1-841A-BD821A11C273}"/>
              </a:ext>
            </a:extLst>
          </p:cNvPr>
          <p:cNvSpPr>
            <a:spLocks noGrp="1"/>
          </p:cNvSpPr>
          <p:nvPr>
            <p:ph idx="10"/>
          </p:nvPr>
        </p:nvSpPr>
        <p:spPr>
          <a:xfrm>
            <a:off x="4570732" y="1364524"/>
            <a:ext cx="4212000" cy="2775475"/>
          </a:xfrm>
        </p:spPr>
        <p:txBody>
          <a:bodyPr/>
          <a:lstStyle>
            <a:lvl1pPr marL="357188" indent="-357188">
              <a:tabLst/>
              <a:defRPr sz="2000">
                <a:latin typeface="Arial" panose="020B0604020202020204" pitchFamily="34" charset="0"/>
                <a:cs typeface="Arial" panose="020B0604020202020204" pitchFamily="34" charset="0"/>
              </a:defRPr>
            </a:lvl1pPr>
            <a:lvl2pPr marL="714375" indent="-371475">
              <a:buFont typeface="Symbol" pitchFamily="2" charset="2"/>
              <a:buChar char="-"/>
              <a:tabLst/>
              <a:defRPr sz="1800"/>
            </a:lvl2pPr>
            <a:lvl3pPr marL="1066800" indent="-381000">
              <a:buFont typeface="Wingdings" pitchFamily="2" charset="2"/>
              <a:buChar char="§"/>
              <a:tabLst/>
              <a:defRPr sz="1600"/>
            </a:lvl3pPr>
            <a:lvl4pPr marL="1425575" indent="0">
              <a:buFontTx/>
              <a:buNone/>
              <a:tabLst/>
              <a:defRPr sz="1400"/>
            </a:lvl4pPr>
          </a:lstStyle>
          <a:p>
            <a:pPr lvl="0"/>
            <a:r>
              <a:rPr lang="de-DE"/>
              <a:t>Mastertextformat bearbeiten</a:t>
            </a:r>
          </a:p>
          <a:p>
            <a:pPr lvl="1"/>
            <a:r>
              <a:rPr lang="de-DE"/>
              <a:t>Zweite Ebene</a:t>
            </a:r>
          </a:p>
          <a:p>
            <a:pPr lvl="2"/>
            <a:r>
              <a:rPr lang="de-DE"/>
              <a:t>Dritte Ebene</a:t>
            </a:r>
          </a:p>
          <a:p>
            <a:pPr lvl="3"/>
            <a:r>
              <a:rPr lang="de-DE" sz="1400"/>
              <a:t>Vierte Ebene</a:t>
            </a:r>
            <a:endParaRPr lang="de-DE"/>
          </a:p>
        </p:txBody>
      </p:sp>
      <p:pic>
        <p:nvPicPr>
          <p:cNvPr id="8" name="Bild 8" descr="Logo 4f d.eps">
            <a:extLst>
              <a:ext uri="{FF2B5EF4-FFF2-40B4-BE49-F238E27FC236}">
                <a16:creationId xmlns:a16="http://schemas.microsoft.com/office/drawing/2014/main" id="{F1502371-5EA5-4483-B181-3EDF1B9A8C9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1046" b="20116"/>
          <a:stretch/>
        </p:blipFill>
        <p:spPr bwMode="auto">
          <a:xfrm>
            <a:off x="6935992" y="4329656"/>
            <a:ext cx="1846740"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48102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de-DE"/>
              <a:t>Mastertitelformat bearbeiten</a:t>
            </a:r>
            <a:endParaRPr lang="en-US"/>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Mastertextformat bearbeiten
Zweite Ebene
Dritte Ebene
Vierte Ebene
Fünfte Ebene</a:t>
            </a:r>
            <a:endParaRPr lang="en-US"/>
          </a:p>
        </p:txBody>
      </p:sp>
      <p:sp>
        <p:nvSpPr>
          <p:cNvPr id="4" name="Date Placeholder 3"/>
          <p:cNvSpPr>
            <a:spLocks noGrp="1"/>
          </p:cNvSpPr>
          <p:nvPr>
            <p:ph type="dt" sz="half" idx="10"/>
          </p:nvPr>
        </p:nvSpPr>
        <p:spPr/>
        <p:txBody>
          <a:bodyPr/>
          <a:lstStyle/>
          <a:p>
            <a:fld id="{036B1384-E8CB-E642-B4EA-521A5F9182FC}" type="datetimeFigureOut">
              <a:rPr lang="de-DE" smtClean="0"/>
              <a:t>23.09.2026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7991B463-2B7E-324E-B3CB-6B6D9F267C89}" type="slidenum">
              <a:rPr lang="de-DE" smtClean="0"/>
              <a:t>‹Nr.›</a:t>
            </a:fld>
            <a:endParaRPr lang="de-DE"/>
          </a:p>
        </p:txBody>
      </p:sp>
    </p:spTree>
    <p:extLst>
      <p:ext uri="{BB962C8B-B14F-4D97-AF65-F5344CB8AC3E}">
        <p14:creationId xmlns:p14="http://schemas.microsoft.com/office/powerpoint/2010/main" val="2756543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a:p>
        </p:txBody>
      </p:sp>
      <p:sp>
        <p:nvSpPr>
          <p:cNvPr id="3" name="Content Placeholder 2"/>
          <p:cNvSpPr>
            <a:spLocks noGrp="1"/>
          </p:cNvSpPr>
          <p:nvPr>
            <p:ph sz="half" idx="1"/>
          </p:nvPr>
        </p:nvSpPr>
        <p:spPr>
          <a:xfrm>
            <a:off x="628650" y="1369219"/>
            <a:ext cx="3886200" cy="3263504"/>
          </a:xfrm>
        </p:spPr>
        <p:txBody>
          <a:bodyPr/>
          <a:lstStyle/>
          <a:p>
            <a:pPr lvl="0"/>
            <a:r>
              <a:rPr lang="de-DE"/>
              <a:t>Mastertextformat bearbeiten
Zweite Ebene
Dritte Ebene
Vierte Ebene
Fünfte Ebene</a:t>
            </a:r>
            <a:endParaRPr lang="en-US"/>
          </a:p>
        </p:txBody>
      </p:sp>
      <p:sp>
        <p:nvSpPr>
          <p:cNvPr id="4" name="Content Placeholder 3"/>
          <p:cNvSpPr>
            <a:spLocks noGrp="1"/>
          </p:cNvSpPr>
          <p:nvPr>
            <p:ph sz="half" idx="2"/>
          </p:nvPr>
        </p:nvSpPr>
        <p:spPr>
          <a:xfrm>
            <a:off x="4629150" y="1369219"/>
            <a:ext cx="3886200" cy="3263504"/>
          </a:xfrm>
        </p:spPr>
        <p:txBody>
          <a:bodyPr/>
          <a:lstStyle/>
          <a:p>
            <a:pPr lvl="0"/>
            <a:r>
              <a:rPr lang="de-DE"/>
              <a:t>Mastertextformat bearbeiten
Zweite Ebene
Dritte Ebene
Vierte Ebene
Fünfte Ebene</a:t>
            </a:r>
            <a:endParaRPr lang="en-US"/>
          </a:p>
        </p:txBody>
      </p:sp>
      <p:sp>
        <p:nvSpPr>
          <p:cNvPr id="5" name="Date Placeholder 4"/>
          <p:cNvSpPr>
            <a:spLocks noGrp="1"/>
          </p:cNvSpPr>
          <p:nvPr>
            <p:ph type="dt" sz="half" idx="10"/>
          </p:nvPr>
        </p:nvSpPr>
        <p:spPr/>
        <p:txBody>
          <a:bodyPr/>
          <a:lstStyle/>
          <a:p>
            <a:fld id="{036B1384-E8CB-E642-B4EA-521A5F9182FC}" type="datetimeFigureOut">
              <a:rPr lang="de-DE" smtClean="0"/>
              <a:t>23.09.2026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7991B463-2B7E-324E-B3CB-6B6D9F267C89}" type="slidenum">
              <a:rPr lang="de-DE" smtClean="0"/>
              <a:t>‹Nr.›</a:t>
            </a:fld>
            <a:endParaRPr lang="de-DE"/>
          </a:p>
        </p:txBody>
      </p:sp>
    </p:spTree>
    <p:extLst>
      <p:ext uri="{BB962C8B-B14F-4D97-AF65-F5344CB8AC3E}">
        <p14:creationId xmlns:p14="http://schemas.microsoft.com/office/powerpoint/2010/main" val="7036480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de-DE"/>
              <a:t>Mastertitelformat bearbeiten</a:t>
            </a:r>
            <a:endParaRPr lang="en-US"/>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Mastertextformat bearbeiten
Zweite Ebene
Dritte Ebene
Vierte Ebene
Fünfte Ebene</a:t>
            </a:r>
            <a:endParaRPr lang="en-US"/>
          </a:p>
        </p:txBody>
      </p:sp>
      <p:sp>
        <p:nvSpPr>
          <p:cNvPr id="4" name="Content Placeholder 3"/>
          <p:cNvSpPr>
            <a:spLocks noGrp="1"/>
          </p:cNvSpPr>
          <p:nvPr>
            <p:ph sz="half" idx="2"/>
          </p:nvPr>
        </p:nvSpPr>
        <p:spPr>
          <a:xfrm>
            <a:off x="629842" y="1878806"/>
            <a:ext cx="3868340" cy="2763441"/>
          </a:xfrm>
        </p:spPr>
        <p:txBody>
          <a:bodyPr/>
          <a:lstStyle/>
          <a:p>
            <a:pPr lvl="0"/>
            <a:r>
              <a:rPr lang="de-DE"/>
              <a:t>Mastertextformat bearbeiten
Zweite Ebene
Dritte Ebene
Vierte Ebene
Fünfte Ebene</a:t>
            </a:r>
            <a:endParaRPr lang="en-US"/>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Mastertextformat bearbeiten
Zweite Ebene
Dritte Ebene
Vierte Ebene
Fünfte Ebene</a:t>
            </a:r>
            <a:endParaRPr lang="en-US"/>
          </a:p>
        </p:txBody>
      </p:sp>
      <p:sp>
        <p:nvSpPr>
          <p:cNvPr id="6" name="Content Placeholder 5"/>
          <p:cNvSpPr>
            <a:spLocks noGrp="1"/>
          </p:cNvSpPr>
          <p:nvPr>
            <p:ph sz="quarter" idx="4"/>
          </p:nvPr>
        </p:nvSpPr>
        <p:spPr>
          <a:xfrm>
            <a:off x="4629150" y="1878806"/>
            <a:ext cx="3887391" cy="2763441"/>
          </a:xfrm>
        </p:spPr>
        <p:txBody>
          <a:bodyPr/>
          <a:lstStyle/>
          <a:p>
            <a:pPr lvl="0"/>
            <a:r>
              <a:rPr lang="de-DE"/>
              <a:t>Mastertextformat bearbeiten
Zweite Ebene
Dritte Ebene
Vierte Ebene
Fünfte Ebene</a:t>
            </a:r>
            <a:endParaRPr lang="en-US"/>
          </a:p>
        </p:txBody>
      </p:sp>
      <p:sp>
        <p:nvSpPr>
          <p:cNvPr id="7" name="Date Placeholder 6"/>
          <p:cNvSpPr>
            <a:spLocks noGrp="1"/>
          </p:cNvSpPr>
          <p:nvPr>
            <p:ph type="dt" sz="half" idx="10"/>
          </p:nvPr>
        </p:nvSpPr>
        <p:spPr/>
        <p:txBody>
          <a:bodyPr/>
          <a:lstStyle/>
          <a:p>
            <a:fld id="{036B1384-E8CB-E642-B4EA-521A5F9182FC}" type="datetimeFigureOut">
              <a:rPr lang="de-DE" smtClean="0"/>
              <a:t>23.09.2026</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7991B463-2B7E-324E-B3CB-6B6D9F267C89}" type="slidenum">
              <a:rPr lang="de-DE" smtClean="0"/>
              <a:t>‹Nr.›</a:t>
            </a:fld>
            <a:endParaRPr lang="de-DE"/>
          </a:p>
        </p:txBody>
      </p:sp>
    </p:spTree>
    <p:extLst>
      <p:ext uri="{BB962C8B-B14F-4D97-AF65-F5344CB8AC3E}">
        <p14:creationId xmlns:p14="http://schemas.microsoft.com/office/powerpoint/2010/main" val="17031039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a:p>
        </p:txBody>
      </p:sp>
      <p:sp>
        <p:nvSpPr>
          <p:cNvPr id="3" name="Date Placeholder 2"/>
          <p:cNvSpPr>
            <a:spLocks noGrp="1"/>
          </p:cNvSpPr>
          <p:nvPr>
            <p:ph type="dt" sz="half" idx="10"/>
          </p:nvPr>
        </p:nvSpPr>
        <p:spPr/>
        <p:txBody>
          <a:bodyPr/>
          <a:lstStyle/>
          <a:p>
            <a:fld id="{036B1384-E8CB-E642-B4EA-521A5F9182FC}" type="datetimeFigureOut">
              <a:rPr lang="de-DE" smtClean="0"/>
              <a:t>23.09.2026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7991B463-2B7E-324E-B3CB-6B6D9F267C89}" type="slidenum">
              <a:rPr lang="de-DE" smtClean="0"/>
              <a:t>‹Nr.›</a:t>
            </a:fld>
            <a:endParaRPr lang="de-DE"/>
          </a:p>
        </p:txBody>
      </p:sp>
    </p:spTree>
    <p:extLst>
      <p:ext uri="{BB962C8B-B14F-4D97-AF65-F5344CB8AC3E}">
        <p14:creationId xmlns:p14="http://schemas.microsoft.com/office/powerpoint/2010/main" val="23763328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B1384-E8CB-E642-B4EA-521A5F9182FC}" type="datetimeFigureOut">
              <a:rPr lang="de-DE" smtClean="0"/>
              <a:t>23.09.2026</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7991B463-2B7E-324E-B3CB-6B6D9F267C89}" type="slidenum">
              <a:rPr lang="de-DE" smtClean="0"/>
              <a:t>‹Nr.›</a:t>
            </a:fld>
            <a:endParaRPr lang="de-DE"/>
          </a:p>
        </p:txBody>
      </p:sp>
    </p:spTree>
    <p:extLst>
      <p:ext uri="{BB962C8B-B14F-4D97-AF65-F5344CB8AC3E}">
        <p14:creationId xmlns:p14="http://schemas.microsoft.com/office/powerpoint/2010/main" val="6762827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u avec en-tête">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de-DE"/>
              <a:t>Mastertitelformat bearbeiten</a:t>
            </a:r>
            <a:endParaRPr lang="en-US"/>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Mastertextformat bearbeiten
Zweite Ebene
Dritte Ebene
Vierte Ebene
Fünfte Ebene</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Mastertextformat bearbeiten
Zweite Ebene
Dritte Ebene
Vierte Ebene
Fünfte Ebene</a:t>
            </a:r>
            <a:endParaRPr lang="en-US"/>
          </a:p>
        </p:txBody>
      </p:sp>
      <p:sp>
        <p:nvSpPr>
          <p:cNvPr id="5" name="Date Placeholder 4"/>
          <p:cNvSpPr>
            <a:spLocks noGrp="1"/>
          </p:cNvSpPr>
          <p:nvPr>
            <p:ph type="dt" sz="half" idx="10"/>
          </p:nvPr>
        </p:nvSpPr>
        <p:spPr/>
        <p:txBody>
          <a:bodyPr/>
          <a:lstStyle/>
          <a:p>
            <a:fld id="{036B1384-E8CB-E642-B4EA-521A5F9182FC}" type="datetimeFigureOut">
              <a:rPr lang="de-DE" smtClean="0"/>
              <a:t>23.09.2026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7991B463-2B7E-324E-B3CB-6B6D9F267C89}" type="slidenum">
              <a:rPr lang="de-DE" smtClean="0"/>
              <a:t>‹Nr.›</a:t>
            </a:fld>
            <a:endParaRPr lang="de-DE"/>
          </a:p>
        </p:txBody>
      </p:sp>
    </p:spTree>
    <p:extLst>
      <p:ext uri="{BB962C8B-B14F-4D97-AF65-F5344CB8AC3E}">
        <p14:creationId xmlns:p14="http://schemas.microsoft.com/office/powerpoint/2010/main" val="16223244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hoto avec titre">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de-DE"/>
              <a:t>Mastertitelformat bearbeiten</a:t>
            </a:r>
            <a:endParaRPr lang="en-US"/>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de-DE"/>
              <a:t>Bild durch Klicken auf Symbol hinzufügen</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Mastertextformat bearbeiten
Zweite Ebene
Dritte Ebene
Vierte Ebene
Fünfte Ebene</a:t>
            </a:r>
            <a:endParaRPr lang="en-US"/>
          </a:p>
        </p:txBody>
      </p:sp>
      <p:sp>
        <p:nvSpPr>
          <p:cNvPr id="5" name="Date Placeholder 4"/>
          <p:cNvSpPr>
            <a:spLocks noGrp="1"/>
          </p:cNvSpPr>
          <p:nvPr>
            <p:ph type="dt" sz="half" idx="10"/>
          </p:nvPr>
        </p:nvSpPr>
        <p:spPr/>
        <p:txBody>
          <a:bodyPr/>
          <a:lstStyle/>
          <a:p>
            <a:fld id="{036B1384-E8CB-E642-B4EA-521A5F9182FC}" type="datetimeFigureOut">
              <a:rPr lang="de-DE" smtClean="0"/>
              <a:t>23.09.2026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7991B463-2B7E-324E-B3CB-6B6D9F267C89}" type="slidenum">
              <a:rPr lang="de-DE" smtClean="0"/>
              <a:t>‹Nr.›</a:t>
            </a:fld>
            <a:endParaRPr lang="de-DE"/>
          </a:p>
        </p:txBody>
      </p:sp>
    </p:spTree>
    <p:extLst>
      <p:ext uri="{BB962C8B-B14F-4D97-AF65-F5344CB8AC3E}">
        <p14:creationId xmlns:p14="http://schemas.microsoft.com/office/powerpoint/2010/main" val="9047459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a:p>
        </p:txBody>
      </p:sp>
      <p:sp>
        <p:nvSpPr>
          <p:cNvPr id="3" name="Vertical Text Placeholder 2"/>
          <p:cNvSpPr>
            <a:spLocks noGrp="1"/>
          </p:cNvSpPr>
          <p:nvPr>
            <p:ph type="body" orient="vert" idx="1"/>
          </p:nvPr>
        </p:nvSpPr>
        <p:spPr/>
        <p:txBody>
          <a:bodyPr vert="eaVert"/>
          <a:lstStyle/>
          <a:p>
            <a:pPr lvl="0"/>
            <a:r>
              <a:rPr lang="de-DE"/>
              <a:t>Mastertextformat bearbeiten
Zweite Ebene
Dritte Ebene
Vierte Ebene
Fünfte Ebene</a:t>
            </a:r>
            <a:endParaRPr lang="en-US"/>
          </a:p>
        </p:txBody>
      </p:sp>
      <p:sp>
        <p:nvSpPr>
          <p:cNvPr id="4" name="Date Placeholder 3"/>
          <p:cNvSpPr>
            <a:spLocks noGrp="1"/>
          </p:cNvSpPr>
          <p:nvPr>
            <p:ph type="dt" sz="half" idx="10"/>
          </p:nvPr>
        </p:nvSpPr>
        <p:spPr/>
        <p:txBody>
          <a:bodyPr/>
          <a:lstStyle/>
          <a:p>
            <a:fld id="{036B1384-E8CB-E642-B4EA-521A5F9182FC}" type="datetimeFigureOut">
              <a:rPr lang="de-DE" smtClean="0"/>
              <a:t>23.09.2026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7991B463-2B7E-324E-B3CB-6B6D9F267C89}" type="slidenum">
              <a:rPr lang="de-DE" smtClean="0"/>
              <a:t>‹Nr.›</a:t>
            </a:fld>
            <a:endParaRPr lang="de-DE"/>
          </a:p>
        </p:txBody>
      </p:sp>
    </p:spTree>
    <p:extLst>
      <p:ext uri="{BB962C8B-B14F-4D97-AF65-F5344CB8AC3E}">
        <p14:creationId xmlns:p14="http://schemas.microsoft.com/office/powerpoint/2010/main" val="10960940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itre et textes verticaux">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de-DE"/>
              <a:t>Mastertitelformat bearbeiten</a:t>
            </a:r>
            <a:endParaRPr lang="en-US"/>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de-DE"/>
              <a:t>Mastertextformat bearbeiten
Zweite Ebene
Dritte Ebene
Vierte Ebene
Fünfte Ebene</a:t>
            </a:r>
            <a:endParaRPr lang="en-US"/>
          </a:p>
        </p:txBody>
      </p:sp>
      <p:sp>
        <p:nvSpPr>
          <p:cNvPr id="4" name="Date Placeholder 3"/>
          <p:cNvSpPr>
            <a:spLocks noGrp="1"/>
          </p:cNvSpPr>
          <p:nvPr>
            <p:ph type="dt" sz="half" idx="10"/>
          </p:nvPr>
        </p:nvSpPr>
        <p:spPr/>
        <p:txBody>
          <a:bodyPr/>
          <a:lstStyle/>
          <a:p>
            <a:fld id="{036B1384-E8CB-E642-B4EA-521A5F9182FC}" type="datetimeFigureOut">
              <a:rPr lang="de-DE" smtClean="0"/>
              <a:t>23.09.2026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7991B463-2B7E-324E-B3CB-6B6D9F267C89}" type="slidenum">
              <a:rPr lang="de-DE" smtClean="0"/>
              <a:t>‹Nr.›</a:t>
            </a:fld>
            <a:endParaRPr lang="de-DE"/>
          </a:p>
        </p:txBody>
      </p:sp>
    </p:spTree>
    <p:extLst>
      <p:ext uri="{BB962C8B-B14F-4D97-AF65-F5344CB8AC3E}">
        <p14:creationId xmlns:p14="http://schemas.microsoft.com/office/powerpoint/2010/main" val="532926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de-DE"/>
              <a:t>Mastertitelformat bearbeiten</a:t>
            </a:r>
            <a:endParaRPr lang="en-US"/>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de-DE"/>
              <a:t>Mastertextformat bearbeiten
Zweite Ebene
Dritte Ebene
Vierte Ebene
Fünfte Ebene</a:t>
            </a:r>
            <a:endParaRPr lang="en-US"/>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036B1384-E8CB-E642-B4EA-521A5F9182FC}" type="datetimeFigureOut">
              <a:rPr lang="de-DE" smtClean="0"/>
              <a:t>23.09.2026</a:t>
            </a:fld>
            <a:endParaRPr lang="de-DE"/>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7991B463-2B7E-324E-B3CB-6B6D9F267C89}" type="slidenum">
              <a:rPr lang="de-DE" smtClean="0"/>
              <a:t>‹Nr.›</a:t>
            </a:fld>
            <a:endParaRPr lang="de-DE"/>
          </a:p>
        </p:txBody>
      </p:sp>
      <p:cxnSp>
        <p:nvCxnSpPr>
          <p:cNvPr id="8" name="Gerade Verbindung 7">
            <a:extLst>
              <a:ext uri="{FF2B5EF4-FFF2-40B4-BE49-F238E27FC236}">
                <a16:creationId xmlns:a16="http://schemas.microsoft.com/office/drawing/2014/main" id="{C91923AC-8C04-4943-9E76-6628B59A8989}"/>
              </a:ext>
            </a:extLst>
          </p:cNvPr>
          <p:cNvCxnSpPr>
            <a:cxnSpLocks/>
          </p:cNvCxnSpPr>
          <p:nvPr userDrawn="1"/>
        </p:nvCxnSpPr>
        <p:spPr>
          <a:xfrm>
            <a:off x="360000" y="0"/>
            <a:ext cx="0" cy="51435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Gerade Verbindung 11">
            <a:extLst>
              <a:ext uri="{FF2B5EF4-FFF2-40B4-BE49-F238E27FC236}">
                <a16:creationId xmlns:a16="http://schemas.microsoft.com/office/drawing/2014/main" id="{1DF13607-6584-7E46-B46C-4DFD6C1AF199}"/>
              </a:ext>
            </a:extLst>
          </p:cNvPr>
          <p:cNvCxnSpPr>
            <a:cxnSpLocks/>
          </p:cNvCxnSpPr>
          <p:nvPr userDrawn="1"/>
        </p:nvCxnSpPr>
        <p:spPr>
          <a:xfrm>
            <a:off x="8784000" y="0"/>
            <a:ext cx="0" cy="51435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Gerade Verbindung 12">
            <a:extLst>
              <a:ext uri="{FF2B5EF4-FFF2-40B4-BE49-F238E27FC236}">
                <a16:creationId xmlns:a16="http://schemas.microsoft.com/office/drawing/2014/main" id="{F2016011-C237-284F-8C89-834E7935454B}"/>
              </a:ext>
            </a:extLst>
          </p:cNvPr>
          <p:cNvCxnSpPr>
            <a:cxnSpLocks/>
          </p:cNvCxnSpPr>
          <p:nvPr userDrawn="1"/>
        </p:nvCxnSpPr>
        <p:spPr>
          <a:xfrm flipH="1">
            <a:off x="0" y="365080"/>
            <a:ext cx="9144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Gerade Verbindung 17">
            <a:extLst>
              <a:ext uri="{FF2B5EF4-FFF2-40B4-BE49-F238E27FC236}">
                <a16:creationId xmlns:a16="http://schemas.microsoft.com/office/drawing/2014/main" id="{D6327790-12CB-7F4B-9AF8-FBAAD9757671}"/>
              </a:ext>
            </a:extLst>
          </p:cNvPr>
          <p:cNvCxnSpPr>
            <a:cxnSpLocks/>
          </p:cNvCxnSpPr>
          <p:nvPr userDrawn="1"/>
        </p:nvCxnSpPr>
        <p:spPr>
          <a:xfrm flipH="1">
            <a:off x="0" y="4784400"/>
            <a:ext cx="9144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pic>
        <p:nvPicPr>
          <p:cNvPr id="19" name="Grafik 18">
            <a:extLst>
              <a:ext uri="{FF2B5EF4-FFF2-40B4-BE49-F238E27FC236}">
                <a16:creationId xmlns:a16="http://schemas.microsoft.com/office/drawing/2014/main" id="{82D6B7B4-6DE7-BE4A-A5A7-163823A8CB4F}"/>
              </a:ext>
            </a:extLst>
          </p:cNvPr>
          <p:cNvPicPr>
            <a:picLocks noChangeAspect="1"/>
          </p:cNvPicPr>
          <p:nvPr userDrawn="1"/>
        </p:nvPicPr>
        <p:blipFill rotWithShape="1">
          <a:blip r:embed="rId14"/>
          <a:srcRect t="15812" b="15812"/>
          <a:stretch/>
        </p:blipFill>
        <p:spPr>
          <a:xfrm>
            <a:off x="0" y="0"/>
            <a:ext cx="9144000" cy="5143500"/>
          </a:xfrm>
          <a:prstGeom prst="rect">
            <a:avLst/>
          </a:prstGeom>
        </p:spPr>
      </p:pic>
    </p:spTree>
    <p:extLst>
      <p:ext uri="{BB962C8B-B14F-4D97-AF65-F5344CB8AC3E}">
        <p14:creationId xmlns:p14="http://schemas.microsoft.com/office/powerpoint/2010/main" val="16364788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de-DE"/>
              <a:t>Mastertitelformat bearbeiten</a:t>
            </a:r>
            <a:endParaRPr lang="en-US"/>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de-DE"/>
              <a:t>Mastertextformat bearbeiten
Zweite Ebene
Dritte Ebene
Vierte Ebene
Fünfte Ebene</a:t>
            </a:r>
            <a:endParaRPr lang="en-US"/>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036B1384-E8CB-E642-B4EA-521A5F9182FC}" type="datetimeFigureOut">
              <a:rPr lang="de-DE" smtClean="0"/>
              <a:t>23.09.2026</a:t>
            </a:fld>
            <a:endParaRPr lang="de-DE"/>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7991B463-2B7E-324E-B3CB-6B6D9F267C89}" type="slidenum">
              <a:rPr lang="de-DE" smtClean="0"/>
              <a:t>‹Nr.›</a:t>
            </a:fld>
            <a:endParaRPr lang="de-DE"/>
          </a:p>
        </p:txBody>
      </p:sp>
      <p:cxnSp>
        <p:nvCxnSpPr>
          <p:cNvPr id="8" name="Gerade Verbindung 7">
            <a:extLst>
              <a:ext uri="{FF2B5EF4-FFF2-40B4-BE49-F238E27FC236}">
                <a16:creationId xmlns:a16="http://schemas.microsoft.com/office/drawing/2014/main" id="{C91923AC-8C04-4943-9E76-6628B59A8989}"/>
              </a:ext>
            </a:extLst>
          </p:cNvPr>
          <p:cNvCxnSpPr>
            <a:cxnSpLocks/>
          </p:cNvCxnSpPr>
          <p:nvPr userDrawn="1"/>
        </p:nvCxnSpPr>
        <p:spPr>
          <a:xfrm>
            <a:off x="360000" y="0"/>
            <a:ext cx="0" cy="51435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Gerade Verbindung 11">
            <a:extLst>
              <a:ext uri="{FF2B5EF4-FFF2-40B4-BE49-F238E27FC236}">
                <a16:creationId xmlns:a16="http://schemas.microsoft.com/office/drawing/2014/main" id="{1DF13607-6584-7E46-B46C-4DFD6C1AF199}"/>
              </a:ext>
            </a:extLst>
          </p:cNvPr>
          <p:cNvCxnSpPr>
            <a:cxnSpLocks/>
          </p:cNvCxnSpPr>
          <p:nvPr userDrawn="1"/>
        </p:nvCxnSpPr>
        <p:spPr>
          <a:xfrm>
            <a:off x="8784000" y="0"/>
            <a:ext cx="0" cy="51435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Gerade Verbindung 12">
            <a:extLst>
              <a:ext uri="{FF2B5EF4-FFF2-40B4-BE49-F238E27FC236}">
                <a16:creationId xmlns:a16="http://schemas.microsoft.com/office/drawing/2014/main" id="{F2016011-C237-284F-8C89-834E7935454B}"/>
              </a:ext>
            </a:extLst>
          </p:cNvPr>
          <p:cNvCxnSpPr>
            <a:cxnSpLocks/>
          </p:cNvCxnSpPr>
          <p:nvPr userDrawn="1"/>
        </p:nvCxnSpPr>
        <p:spPr>
          <a:xfrm flipH="1">
            <a:off x="0" y="365080"/>
            <a:ext cx="9144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Gerade Verbindung 17">
            <a:extLst>
              <a:ext uri="{FF2B5EF4-FFF2-40B4-BE49-F238E27FC236}">
                <a16:creationId xmlns:a16="http://schemas.microsoft.com/office/drawing/2014/main" id="{D6327790-12CB-7F4B-9AF8-FBAAD9757671}"/>
              </a:ext>
            </a:extLst>
          </p:cNvPr>
          <p:cNvCxnSpPr>
            <a:cxnSpLocks/>
          </p:cNvCxnSpPr>
          <p:nvPr userDrawn="1"/>
        </p:nvCxnSpPr>
        <p:spPr>
          <a:xfrm flipH="1">
            <a:off x="0" y="4784400"/>
            <a:ext cx="9144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pic>
        <p:nvPicPr>
          <p:cNvPr id="19" name="Grafik 18">
            <a:extLst>
              <a:ext uri="{FF2B5EF4-FFF2-40B4-BE49-F238E27FC236}">
                <a16:creationId xmlns:a16="http://schemas.microsoft.com/office/drawing/2014/main" id="{82D6B7B4-6DE7-BE4A-A5A7-163823A8CB4F}"/>
              </a:ext>
            </a:extLst>
          </p:cNvPr>
          <p:cNvPicPr>
            <a:picLocks noChangeAspect="1"/>
          </p:cNvPicPr>
          <p:nvPr userDrawn="1"/>
        </p:nvPicPr>
        <p:blipFill rotWithShape="1">
          <a:blip r:embed="rId14"/>
          <a:srcRect t="15812" b="15812"/>
          <a:stretch/>
        </p:blipFill>
        <p:spPr>
          <a:xfrm>
            <a:off x="0" y="0"/>
            <a:ext cx="9144000" cy="5143500"/>
          </a:xfrm>
          <a:prstGeom prst="rect">
            <a:avLst/>
          </a:prstGeom>
        </p:spPr>
      </p:pic>
    </p:spTree>
    <p:extLst>
      <p:ext uri="{BB962C8B-B14F-4D97-AF65-F5344CB8AC3E}">
        <p14:creationId xmlns:p14="http://schemas.microsoft.com/office/powerpoint/2010/main" val="82727274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6">
            <a:extLst>
              <a:ext uri="{FF2B5EF4-FFF2-40B4-BE49-F238E27FC236}">
                <a16:creationId xmlns:a16="http://schemas.microsoft.com/office/drawing/2014/main" id="{0BBF8E7E-15FA-41E7-BB14-F28ECBDF4C59}"/>
              </a:ext>
            </a:extLst>
          </p:cNvPr>
          <p:cNvPicPr>
            <a:picLocks noChangeAspect="1"/>
          </p:cNvPicPr>
          <p:nvPr/>
        </p:nvPicPr>
        <p:blipFill>
          <a:blip r:embed="rId2"/>
          <a:srcRect/>
          <a:stretch/>
        </p:blipFill>
        <p:spPr>
          <a:xfrm>
            <a:off x="315126" y="3993533"/>
            <a:ext cx="2529673" cy="727860"/>
          </a:xfrm>
          <a:prstGeom prst="rect">
            <a:avLst/>
          </a:prstGeom>
        </p:spPr>
      </p:pic>
      <p:sp>
        <p:nvSpPr>
          <p:cNvPr id="4" name="ZoneTexte 4">
            <a:extLst>
              <a:ext uri="{FF2B5EF4-FFF2-40B4-BE49-F238E27FC236}">
                <a16:creationId xmlns:a16="http://schemas.microsoft.com/office/drawing/2014/main" id="{510293E4-7912-4075-8CA1-2D38434737A4}"/>
              </a:ext>
            </a:extLst>
          </p:cNvPr>
          <p:cNvSpPr txBox="1"/>
          <p:nvPr/>
        </p:nvSpPr>
        <p:spPr>
          <a:xfrm>
            <a:off x="4450669" y="2769337"/>
            <a:ext cx="4505072" cy="553998"/>
          </a:xfrm>
          <a:prstGeom prst="rect">
            <a:avLst/>
          </a:prstGeom>
          <a:noFill/>
        </p:spPr>
        <p:txBody>
          <a:bodyPr wrap="square" lIns="91440" tIns="45720" rIns="91440" bIns="45720" rtlCol="0" anchor="t">
            <a:spAutoFit/>
          </a:bodyPr>
          <a:lstStyle/>
          <a:p>
            <a:r>
              <a:rPr lang="fr-CH" sz="3000" dirty="0">
                <a:solidFill>
                  <a:schemeClr val="bg1"/>
                </a:solidFill>
                <a:latin typeface="Calibri"/>
                <a:ea typeface="Calibri"/>
                <a:cs typeface="Arial"/>
              </a:rPr>
              <a:t>01. </a:t>
            </a:r>
            <a:r>
              <a:rPr lang="fr-CH" sz="3000" dirty="0" err="1">
                <a:solidFill>
                  <a:schemeClr val="bg1"/>
                </a:solidFill>
                <a:latin typeface="Calibri"/>
                <a:ea typeface="Calibri"/>
                <a:cs typeface="Arial"/>
              </a:rPr>
              <a:t>und</a:t>
            </a:r>
            <a:r>
              <a:rPr lang="fr-CH" sz="3000" dirty="0">
                <a:solidFill>
                  <a:schemeClr val="bg1"/>
                </a:solidFill>
                <a:latin typeface="Calibri"/>
                <a:ea typeface="Calibri"/>
                <a:cs typeface="Arial"/>
              </a:rPr>
              <a:t> 08. </a:t>
            </a:r>
            <a:r>
              <a:rPr lang="fr-CH" sz="3000" dirty="0" err="1">
                <a:solidFill>
                  <a:schemeClr val="bg1"/>
                </a:solidFill>
                <a:latin typeface="Calibri"/>
                <a:ea typeface="Calibri"/>
                <a:cs typeface="Arial"/>
              </a:rPr>
              <a:t>November</a:t>
            </a:r>
            <a:r>
              <a:rPr lang="fr-CH" sz="3000" dirty="0">
                <a:solidFill>
                  <a:schemeClr val="bg1"/>
                </a:solidFill>
                <a:latin typeface="Calibri"/>
                <a:ea typeface="Calibri"/>
                <a:cs typeface="Arial"/>
              </a:rPr>
              <a:t> 2026</a:t>
            </a:r>
          </a:p>
        </p:txBody>
      </p:sp>
    </p:spTree>
    <p:extLst>
      <p:ext uri="{BB962C8B-B14F-4D97-AF65-F5344CB8AC3E}">
        <p14:creationId xmlns:p14="http://schemas.microsoft.com/office/powerpoint/2010/main" val="1555842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18A6C-4BE2-FE4B-118A-1FEA3058415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23DD2C3-019B-7181-D143-E081C4DDB67B}"/>
              </a:ext>
            </a:extLst>
          </p:cNvPr>
          <p:cNvSpPr>
            <a:spLocks noGrp="1"/>
          </p:cNvSpPr>
          <p:nvPr>
            <p:ph type="title"/>
          </p:nvPr>
        </p:nvSpPr>
        <p:spPr>
          <a:xfrm>
            <a:off x="360000" y="0"/>
            <a:ext cx="7886700" cy="1005840"/>
          </a:xfrm>
        </p:spPr>
        <p:txBody>
          <a:bodyPr>
            <a:normAutofit/>
          </a:bodyPr>
          <a:lstStyle/>
          <a:p>
            <a:r>
              <a:rPr lang="de-DE" altLang="fr-FR" sz="3600" dirty="0">
                <a:solidFill>
                  <a:srgbClr val="FFFFFF"/>
                </a:solidFill>
                <a:ea typeface="ＭＳ Ｐゴシック" pitchFamily="34" charset="-128"/>
              </a:rPr>
              <a:t>Zentralasien </a:t>
            </a:r>
            <a:r>
              <a:rPr lang="de-DE" altLang="fr-FR" sz="3600" b="0" dirty="0">
                <a:solidFill>
                  <a:srgbClr val="FFFFFF"/>
                </a:solidFill>
                <a:ea typeface="ＭＳ Ｐゴシック" pitchFamily="34" charset="-128"/>
              </a:rPr>
              <a:t>–</a:t>
            </a:r>
            <a:r>
              <a:rPr lang="de-DE" altLang="fr-FR" sz="3600" dirty="0">
                <a:solidFill>
                  <a:srgbClr val="FFFFFF"/>
                </a:solidFill>
                <a:ea typeface="ＭＳ Ｐゴシック" pitchFamily="34" charset="-128"/>
              </a:rPr>
              <a:t> </a:t>
            </a:r>
            <a:r>
              <a:rPr lang="de-DE" altLang="fr-FR" sz="3600" b="0" dirty="0">
                <a:solidFill>
                  <a:srgbClr val="FFFFFF"/>
                </a:solidFill>
                <a:ea typeface="ＭＳ Ｐゴシック" pitchFamily="34" charset="-128"/>
              </a:rPr>
              <a:t>Überblick</a:t>
            </a:r>
            <a:endParaRPr lang="de-DE" sz="3600" b="0" dirty="0"/>
          </a:p>
        </p:txBody>
      </p:sp>
      <p:sp>
        <p:nvSpPr>
          <p:cNvPr id="12" name="Textfeld 11">
            <a:extLst>
              <a:ext uri="{FF2B5EF4-FFF2-40B4-BE49-F238E27FC236}">
                <a16:creationId xmlns:a16="http://schemas.microsoft.com/office/drawing/2014/main" id="{E5D33AF6-95C4-837E-8DED-8DDEB6882B5B}"/>
              </a:ext>
            </a:extLst>
          </p:cNvPr>
          <p:cNvSpPr txBox="1"/>
          <p:nvPr/>
        </p:nvSpPr>
        <p:spPr>
          <a:xfrm>
            <a:off x="4373217" y="1448811"/>
            <a:ext cx="4572000" cy="4401205"/>
          </a:xfrm>
          <a:prstGeom prst="rect">
            <a:avLst/>
          </a:prstGeom>
          <a:noFill/>
        </p:spPr>
        <p:txBody>
          <a:bodyPr wrap="square" rtlCol="0">
            <a:spAutoFit/>
          </a:bodyPr>
          <a:lstStyle/>
          <a:p>
            <a:pPr marL="457200" indent="-457200">
              <a:buFont typeface="Arial" panose="020B0604020202020204" pitchFamily="34" charset="0"/>
              <a:buChar char="•"/>
            </a:pPr>
            <a:r>
              <a:rPr lang="de-DE" sz="2800" dirty="0"/>
              <a:t>5 ehemalige Sowjetstaaten</a:t>
            </a:r>
          </a:p>
          <a:p>
            <a:pPr marL="457200" indent="-457200">
              <a:buFont typeface="Arial" panose="020B0604020202020204" pitchFamily="34" charset="0"/>
              <a:buChar char="•"/>
            </a:pPr>
            <a:r>
              <a:rPr lang="de-DE" sz="2800" dirty="0"/>
              <a:t>Unabhängig seit 1991</a:t>
            </a:r>
          </a:p>
          <a:p>
            <a:pPr marL="457200" indent="-457200">
              <a:buFont typeface="Arial" panose="020B0604020202020204" pitchFamily="34" charset="0"/>
              <a:buChar char="•"/>
            </a:pPr>
            <a:r>
              <a:rPr lang="de-DE" sz="2800" dirty="0"/>
              <a:t>Klare muslimische Mehrheit (78-95%)</a:t>
            </a:r>
          </a:p>
          <a:p>
            <a:pPr marL="457200" indent="-457200">
              <a:buFont typeface="Arial" panose="020B0604020202020204" pitchFamily="34" charset="0"/>
              <a:buChar char="•"/>
            </a:pPr>
            <a:r>
              <a:rPr lang="de-DE" sz="2800" dirty="0"/>
              <a:t>Auswanderung russischer und ukrainischer Christen nach Zerfall</a:t>
            </a:r>
            <a:br>
              <a:rPr lang="de-DE" sz="2800" dirty="0"/>
            </a:br>
            <a:r>
              <a:rPr lang="de-DE" sz="2800" dirty="0"/>
              <a:t>UdSSR</a:t>
            </a:r>
          </a:p>
          <a:p>
            <a:pPr marL="457200" indent="-457200">
              <a:buFont typeface="Arial" panose="020B0604020202020204" pitchFamily="34" charset="0"/>
              <a:buChar char="•"/>
            </a:pPr>
            <a:endParaRPr lang="de-DE" sz="2800" dirty="0"/>
          </a:p>
          <a:p>
            <a:endParaRPr lang="de-DE" sz="2800" b="1" dirty="0"/>
          </a:p>
        </p:txBody>
      </p:sp>
      <p:pic>
        <p:nvPicPr>
          <p:cNvPr id="6" name="Grafik 5">
            <a:extLst>
              <a:ext uri="{FF2B5EF4-FFF2-40B4-BE49-F238E27FC236}">
                <a16:creationId xmlns:a16="http://schemas.microsoft.com/office/drawing/2014/main" id="{FCD778A6-BA16-ED0E-F73B-2AF72D546E79}"/>
              </a:ext>
            </a:extLst>
          </p:cNvPr>
          <p:cNvPicPr>
            <a:picLocks noChangeAspect="1"/>
          </p:cNvPicPr>
          <p:nvPr/>
        </p:nvPicPr>
        <p:blipFill>
          <a:blip r:embed="rId3"/>
          <a:stretch>
            <a:fillRect/>
          </a:stretch>
        </p:blipFill>
        <p:spPr>
          <a:xfrm>
            <a:off x="287722" y="1448811"/>
            <a:ext cx="4015628" cy="3157976"/>
          </a:xfrm>
          <a:prstGeom prst="rect">
            <a:avLst/>
          </a:prstGeom>
        </p:spPr>
      </p:pic>
    </p:spTree>
    <p:extLst>
      <p:ext uri="{BB962C8B-B14F-4D97-AF65-F5344CB8AC3E}">
        <p14:creationId xmlns:p14="http://schemas.microsoft.com/office/powerpoint/2010/main" val="24896354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C8B1D-C70A-0273-7768-219F534CB54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80713EF-EAD3-2B6B-4CE9-DA99587BF3AA}"/>
              </a:ext>
            </a:extLst>
          </p:cNvPr>
          <p:cNvSpPr>
            <a:spLocks noGrp="1"/>
          </p:cNvSpPr>
          <p:nvPr>
            <p:ph type="title"/>
          </p:nvPr>
        </p:nvSpPr>
        <p:spPr>
          <a:xfrm>
            <a:off x="360000" y="0"/>
            <a:ext cx="7886700" cy="1005840"/>
          </a:xfrm>
        </p:spPr>
        <p:txBody>
          <a:bodyPr>
            <a:normAutofit/>
          </a:bodyPr>
          <a:lstStyle/>
          <a:p>
            <a:r>
              <a:rPr lang="de-DE" altLang="fr-FR" sz="3600" dirty="0">
                <a:solidFill>
                  <a:srgbClr val="FFFFFF"/>
                </a:solidFill>
                <a:ea typeface="ＭＳ Ｐゴシック" pitchFamily="34" charset="-128"/>
              </a:rPr>
              <a:t>Zentralasien </a:t>
            </a:r>
            <a:r>
              <a:rPr lang="de-DE" altLang="fr-FR" sz="3600" b="0">
                <a:solidFill>
                  <a:srgbClr val="FFFFFF"/>
                </a:solidFill>
                <a:ea typeface="ＭＳ Ｐゴシック" pitchFamily="34" charset="-128"/>
              </a:rPr>
              <a:t>–</a:t>
            </a:r>
            <a:r>
              <a:rPr lang="de-DE" altLang="fr-FR" sz="3600">
                <a:solidFill>
                  <a:srgbClr val="FFFFFF"/>
                </a:solidFill>
                <a:ea typeface="ＭＳ Ｐゴシック" pitchFamily="34" charset="-128"/>
              </a:rPr>
              <a:t> </a:t>
            </a:r>
            <a:r>
              <a:rPr lang="de-DE" altLang="fr-FR" sz="3600" b="0">
                <a:solidFill>
                  <a:srgbClr val="FFFFFF"/>
                </a:solidFill>
                <a:ea typeface="ＭＳ Ｐゴシック" pitchFamily="34" charset="-128"/>
              </a:rPr>
              <a:t>Regierung</a:t>
            </a:r>
            <a:endParaRPr lang="de-DE" sz="3600" b="0" dirty="0"/>
          </a:p>
        </p:txBody>
      </p:sp>
      <p:sp>
        <p:nvSpPr>
          <p:cNvPr id="12" name="Textfeld 11">
            <a:extLst>
              <a:ext uri="{FF2B5EF4-FFF2-40B4-BE49-F238E27FC236}">
                <a16:creationId xmlns:a16="http://schemas.microsoft.com/office/drawing/2014/main" id="{DA96C6D4-C4B4-51DD-DC95-0CBBCCC37D37}"/>
              </a:ext>
            </a:extLst>
          </p:cNvPr>
          <p:cNvSpPr txBox="1"/>
          <p:nvPr/>
        </p:nvSpPr>
        <p:spPr>
          <a:xfrm>
            <a:off x="279389" y="3327618"/>
            <a:ext cx="8585217" cy="1815882"/>
          </a:xfrm>
          <a:prstGeom prst="rect">
            <a:avLst/>
          </a:prstGeom>
          <a:noFill/>
        </p:spPr>
        <p:txBody>
          <a:bodyPr wrap="square" rtlCol="0">
            <a:spAutoFit/>
          </a:bodyPr>
          <a:lstStyle/>
          <a:p>
            <a:pPr marL="342900" lvl="0" indent="-342900" fontAlgn="t">
              <a:lnSpc>
                <a:spcPct val="100000"/>
              </a:lnSpc>
              <a:buFont typeface="Arial" panose="020B0604020202020204" pitchFamily="34" charset="0"/>
              <a:buChar char="•"/>
            </a:pPr>
            <a:r>
              <a:rPr lang="en-GB" sz="2800" dirty="0" err="1"/>
              <a:t>Regierungen</a:t>
            </a:r>
            <a:r>
              <a:rPr lang="en-GB" sz="2800" dirty="0"/>
              <a:t> </a:t>
            </a:r>
            <a:r>
              <a:rPr lang="en-GB" sz="2800" dirty="0" err="1"/>
              <a:t>offiziell</a:t>
            </a:r>
            <a:r>
              <a:rPr lang="en-GB" sz="2800" dirty="0"/>
              <a:t> </a:t>
            </a:r>
            <a:r>
              <a:rPr lang="en-GB" sz="2800" dirty="0" err="1"/>
              <a:t>säkular</a:t>
            </a:r>
            <a:r>
              <a:rPr lang="en-GB" sz="2800" dirty="0"/>
              <a:t>, </a:t>
            </a:r>
            <a:r>
              <a:rPr lang="en-GB" sz="2800" dirty="0" err="1"/>
              <a:t>aber</a:t>
            </a:r>
            <a:r>
              <a:rPr lang="en-GB" sz="2800" dirty="0"/>
              <a:t> </a:t>
            </a:r>
            <a:r>
              <a:rPr lang="en-GB" sz="2800" dirty="0" err="1"/>
              <a:t>zunehmend</a:t>
            </a:r>
            <a:r>
              <a:rPr lang="en-GB" sz="2800" dirty="0"/>
              <a:t> </a:t>
            </a:r>
            <a:r>
              <a:rPr lang="en-GB" sz="2800" dirty="0" err="1"/>
              <a:t>autoritär</a:t>
            </a:r>
            <a:endParaRPr lang="en-GB" sz="2800" dirty="0"/>
          </a:p>
          <a:p>
            <a:pPr marL="342900" lvl="0" indent="-342900" fontAlgn="t">
              <a:lnSpc>
                <a:spcPct val="100000"/>
              </a:lnSpc>
              <a:buFont typeface="Arial" panose="020B0604020202020204" pitchFamily="34" charset="0"/>
              <a:buChar char="•"/>
            </a:pPr>
            <a:r>
              <a:rPr lang="en-GB" sz="2800" dirty="0" err="1"/>
              <a:t>Religionsfreiheit</a:t>
            </a:r>
            <a:r>
              <a:rPr lang="en-GB" sz="2800" dirty="0"/>
              <a:t> </a:t>
            </a:r>
            <a:r>
              <a:rPr lang="en-GB" sz="2800" dirty="0" err="1"/>
              <a:t>wird</a:t>
            </a:r>
            <a:r>
              <a:rPr lang="en-GB" sz="2800" dirty="0"/>
              <a:t> stark </a:t>
            </a:r>
            <a:r>
              <a:rPr lang="en-GB" sz="2800" dirty="0" err="1"/>
              <a:t>eingeschränkt</a:t>
            </a:r>
            <a:endParaRPr lang="en-GB" sz="2800" dirty="0"/>
          </a:p>
          <a:p>
            <a:pPr marL="342900" lvl="0" indent="-342900" fontAlgn="t">
              <a:lnSpc>
                <a:spcPct val="100000"/>
              </a:lnSpc>
              <a:buFont typeface="Arial" panose="020B0604020202020204" pitchFamily="34" charset="0"/>
              <a:buChar char="•"/>
            </a:pPr>
            <a:r>
              <a:rPr lang="en-GB" sz="2800" dirty="0"/>
              <a:t>Christen </a:t>
            </a:r>
            <a:r>
              <a:rPr lang="en-GB" sz="2800" dirty="0" err="1"/>
              <a:t>stehen</a:t>
            </a:r>
            <a:r>
              <a:rPr lang="en-GB" sz="2800" dirty="0"/>
              <a:t> </a:t>
            </a:r>
            <a:r>
              <a:rPr lang="en-GB" sz="2800" dirty="0" err="1"/>
              <a:t>unter</a:t>
            </a:r>
            <a:r>
              <a:rPr lang="en-GB" sz="2800" dirty="0"/>
              <a:t> </a:t>
            </a:r>
            <a:r>
              <a:rPr lang="en-GB" sz="2800" dirty="0" err="1"/>
              <a:t>Beobachtung</a:t>
            </a:r>
            <a:r>
              <a:rPr lang="en-GB" sz="2800" dirty="0"/>
              <a:t> </a:t>
            </a:r>
            <a:br>
              <a:rPr lang="en-GB" sz="2800" dirty="0"/>
            </a:br>
            <a:r>
              <a:rPr lang="en-GB" sz="2800" dirty="0"/>
              <a:t>von </a:t>
            </a:r>
            <a:r>
              <a:rPr lang="en-GB" sz="2800" dirty="0" err="1"/>
              <a:t>Polizei</a:t>
            </a:r>
            <a:r>
              <a:rPr lang="en-GB" sz="2800" dirty="0"/>
              <a:t> und </a:t>
            </a:r>
            <a:r>
              <a:rPr lang="en-GB" sz="2800" dirty="0" err="1"/>
              <a:t>Geheimdiensten</a:t>
            </a:r>
            <a:endParaRPr lang="en-GB" sz="2800" dirty="0"/>
          </a:p>
        </p:txBody>
      </p:sp>
      <p:pic>
        <p:nvPicPr>
          <p:cNvPr id="7" name="Grafik 6">
            <a:extLst>
              <a:ext uri="{FF2B5EF4-FFF2-40B4-BE49-F238E27FC236}">
                <a16:creationId xmlns:a16="http://schemas.microsoft.com/office/drawing/2014/main" id="{46C1679A-6E51-5C3D-7969-34B0B0674135}"/>
              </a:ext>
            </a:extLst>
          </p:cNvPr>
          <p:cNvPicPr>
            <a:picLocks noChangeAspect="1"/>
          </p:cNvPicPr>
          <p:nvPr/>
        </p:nvPicPr>
        <p:blipFill>
          <a:blip r:embed="rId3"/>
          <a:srcRect t="48502" b="10443"/>
          <a:stretch>
            <a:fillRect/>
          </a:stretch>
        </p:blipFill>
        <p:spPr>
          <a:xfrm>
            <a:off x="714373" y="1110919"/>
            <a:ext cx="7715250" cy="2111620"/>
          </a:xfrm>
          <a:prstGeom prst="rect">
            <a:avLst/>
          </a:prstGeom>
        </p:spPr>
      </p:pic>
    </p:spTree>
    <p:extLst>
      <p:ext uri="{BB962C8B-B14F-4D97-AF65-F5344CB8AC3E}">
        <p14:creationId xmlns:p14="http://schemas.microsoft.com/office/powerpoint/2010/main" val="3641701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01EA4F-F9E3-B6DD-B1EF-E288963EF6E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AC8C2EF-F52C-6C35-2B50-9F6CA5496F3A}"/>
              </a:ext>
            </a:extLst>
          </p:cNvPr>
          <p:cNvSpPr>
            <a:spLocks noGrp="1"/>
          </p:cNvSpPr>
          <p:nvPr>
            <p:ph type="title"/>
          </p:nvPr>
        </p:nvSpPr>
        <p:spPr>
          <a:xfrm>
            <a:off x="360000" y="0"/>
            <a:ext cx="7886700" cy="1005840"/>
          </a:xfrm>
        </p:spPr>
        <p:txBody>
          <a:bodyPr>
            <a:normAutofit/>
          </a:bodyPr>
          <a:lstStyle/>
          <a:p>
            <a:r>
              <a:rPr lang="de-DE" altLang="fr-FR" sz="3600" dirty="0">
                <a:solidFill>
                  <a:srgbClr val="FFFFFF"/>
                </a:solidFill>
                <a:ea typeface="ＭＳ Ｐゴシック" pitchFamily="34" charset="-128"/>
              </a:rPr>
              <a:t>Zentralasien </a:t>
            </a:r>
            <a:r>
              <a:rPr lang="de-DE" altLang="fr-FR" sz="3600" b="0" dirty="0">
                <a:solidFill>
                  <a:srgbClr val="FFFFFF"/>
                </a:solidFill>
                <a:ea typeface="ＭＳ Ｐゴシック" pitchFamily="34" charset="-128"/>
              </a:rPr>
              <a:t>–</a:t>
            </a:r>
            <a:r>
              <a:rPr lang="de-DE" altLang="fr-FR" sz="3600" dirty="0">
                <a:solidFill>
                  <a:srgbClr val="FFFFFF"/>
                </a:solidFill>
                <a:ea typeface="ＭＳ Ｐゴシック" pitchFamily="34" charset="-128"/>
              </a:rPr>
              <a:t> </a:t>
            </a:r>
            <a:r>
              <a:rPr lang="de-DE" altLang="fr-FR" sz="3600" b="0" dirty="0">
                <a:solidFill>
                  <a:srgbClr val="FFFFFF"/>
                </a:solidFill>
                <a:ea typeface="ＭＳ Ｐゴシック" pitchFamily="34" charset="-128"/>
              </a:rPr>
              <a:t>Überblick</a:t>
            </a:r>
            <a:endParaRPr lang="de-DE" sz="3600" b="0" dirty="0"/>
          </a:p>
        </p:txBody>
      </p:sp>
      <p:sp>
        <p:nvSpPr>
          <p:cNvPr id="12" name="Textfeld 11">
            <a:extLst>
              <a:ext uri="{FF2B5EF4-FFF2-40B4-BE49-F238E27FC236}">
                <a16:creationId xmlns:a16="http://schemas.microsoft.com/office/drawing/2014/main" id="{F642605C-F03A-FB03-109E-D302C2852F14}"/>
              </a:ext>
            </a:extLst>
          </p:cNvPr>
          <p:cNvSpPr txBox="1"/>
          <p:nvPr/>
        </p:nvSpPr>
        <p:spPr>
          <a:xfrm>
            <a:off x="360000" y="1103608"/>
            <a:ext cx="5573661" cy="3970318"/>
          </a:xfrm>
          <a:prstGeom prst="rect">
            <a:avLst/>
          </a:prstGeom>
          <a:noFill/>
        </p:spPr>
        <p:txBody>
          <a:bodyPr wrap="square" rtlCol="0">
            <a:spAutoFit/>
          </a:bodyPr>
          <a:lstStyle/>
          <a:p>
            <a:pPr marL="342900" lvl="0" indent="-342900" fontAlgn="t">
              <a:lnSpc>
                <a:spcPct val="100000"/>
              </a:lnSpc>
              <a:buFont typeface="Arial" panose="020B0604020202020204" pitchFamily="34" charset="0"/>
              <a:buChar char="•"/>
            </a:pPr>
            <a:r>
              <a:rPr lang="en-GB" sz="2800" dirty="0" err="1"/>
              <a:t>Konvertiten</a:t>
            </a:r>
            <a:r>
              <a:rPr lang="en-GB" sz="2800" dirty="0"/>
              <a:t> </a:t>
            </a:r>
            <a:r>
              <a:rPr lang="en-GB" sz="2800" dirty="0" err="1"/>
              <a:t>muslimischer</a:t>
            </a:r>
            <a:r>
              <a:rPr lang="en-GB" sz="2800" dirty="0"/>
              <a:t> </a:t>
            </a:r>
            <a:r>
              <a:rPr lang="en-GB" sz="2800" dirty="0" err="1"/>
              <a:t>Herkunft</a:t>
            </a:r>
            <a:r>
              <a:rPr lang="en-GB" sz="2800" dirty="0"/>
              <a:t> am </a:t>
            </a:r>
            <a:r>
              <a:rPr lang="en-GB" sz="2800" dirty="0" err="1"/>
              <a:t>stärksten</a:t>
            </a:r>
            <a:r>
              <a:rPr lang="en-GB" sz="2800" dirty="0"/>
              <a:t> </a:t>
            </a:r>
            <a:r>
              <a:rPr lang="en-GB" sz="2800" dirty="0" err="1"/>
              <a:t>gefährdet</a:t>
            </a:r>
            <a:r>
              <a:rPr lang="en-GB" sz="2800" dirty="0"/>
              <a:t>: Druck </a:t>
            </a:r>
            <a:r>
              <a:rPr lang="en-GB" sz="2800" dirty="0" err="1"/>
              <a:t>durch</a:t>
            </a:r>
            <a:r>
              <a:rPr lang="en-GB" sz="2800" dirty="0"/>
              <a:t> Familie, </a:t>
            </a:r>
            <a:r>
              <a:rPr lang="en-GB" sz="2800" dirty="0" err="1"/>
              <a:t>Dorfgemeinschaft</a:t>
            </a:r>
            <a:r>
              <a:rPr lang="en-GB" sz="2800" dirty="0"/>
              <a:t> und </a:t>
            </a:r>
            <a:r>
              <a:rPr lang="en-GB" sz="2800" dirty="0" err="1"/>
              <a:t>Behörden</a:t>
            </a:r>
            <a:endParaRPr lang="en-GB" sz="2800" dirty="0"/>
          </a:p>
          <a:p>
            <a:pPr lvl="0" fontAlgn="t">
              <a:lnSpc>
                <a:spcPct val="100000"/>
              </a:lnSpc>
            </a:pPr>
            <a:r>
              <a:rPr lang="en-GB" sz="2800" dirty="0">
                <a:sym typeface="Wingdings" panose="05000000000000000000" pitchFamily="2" charset="2"/>
              </a:rPr>
              <a:t>	 </a:t>
            </a:r>
            <a:r>
              <a:rPr lang="en-GB" sz="2800" dirty="0"/>
              <a:t>Viele </a:t>
            </a:r>
            <a:r>
              <a:rPr lang="en-GB" sz="2800" dirty="0" err="1"/>
              <a:t>halten</a:t>
            </a:r>
            <a:r>
              <a:rPr lang="en-GB" sz="2800" dirty="0"/>
              <a:t> </a:t>
            </a:r>
            <a:r>
              <a:rPr lang="en-GB" sz="2800" dirty="0" err="1"/>
              <a:t>ihren</a:t>
            </a:r>
            <a:r>
              <a:rPr lang="en-GB" sz="2800" dirty="0"/>
              <a:t> </a:t>
            </a:r>
            <a:r>
              <a:rPr lang="en-GB" sz="2800" dirty="0" err="1"/>
              <a:t>Glauben</a:t>
            </a:r>
            <a:r>
              <a:rPr lang="en-GB" sz="2800" dirty="0"/>
              <a:t> 	     </a:t>
            </a:r>
            <a:r>
              <a:rPr lang="en-GB" sz="2800" dirty="0" err="1"/>
              <a:t>geheim</a:t>
            </a:r>
            <a:endParaRPr lang="en-GB" sz="2800" dirty="0"/>
          </a:p>
          <a:p>
            <a:pPr marL="342900" lvl="0" indent="-342900" fontAlgn="t">
              <a:lnSpc>
                <a:spcPct val="100000"/>
              </a:lnSpc>
              <a:buFont typeface="Arial" panose="020B0604020202020204" pitchFamily="34" charset="0"/>
              <a:buChar char="•"/>
            </a:pPr>
            <a:r>
              <a:rPr lang="en-GB" sz="2800" dirty="0" err="1"/>
              <a:t>Freikirchen</a:t>
            </a:r>
            <a:r>
              <a:rPr lang="en-GB" sz="2800" dirty="0"/>
              <a:t> </a:t>
            </a:r>
            <a:r>
              <a:rPr lang="en-GB" sz="2800" dirty="0" err="1"/>
              <a:t>werden</a:t>
            </a:r>
            <a:r>
              <a:rPr lang="en-GB" sz="2800" dirty="0"/>
              <a:t> </a:t>
            </a:r>
            <a:r>
              <a:rPr lang="en-GB" sz="2800" dirty="0" err="1"/>
              <a:t>überwacht</a:t>
            </a:r>
            <a:r>
              <a:rPr lang="en-GB" sz="2800" dirty="0"/>
              <a:t>, </a:t>
            </a:r>
            <a:r>
              <a:rPr lang="en-GB" sz="2800" dirty="0" err="1"/>
              <a:t>schikaniert</a:t>
            </a:r>
            <a:r>
              <a:rPr lang="en-GB" sz="2800" dirty="0"/>
              <a:t> und von </a:t>
            </a:r>
            <a:r>
              <a:rPr lang="en-GB" sz="2800" dirty="0" err="1"/>
              <a:t>Behörden</a:t>
            </a:r>
            <a:r>
              <a:rPr lang="en-GB" sz="2800" dirty="0"/>
              <a:t> </a:t>
            </a:r>
            <a:r>
              <a:rPr lang="en-GB" sz="2800" dirty="0" err="1"/>
              <a:t>durchsucht</a:t>
            </a:r>
            <a:endParaRPr lang="en-GB" sz="2800" dirty="0"/>
          </a:p>
        </p:txBody>
      </p:sp>
      <p:pic>
        <p:nvPicPr>
          <p:cNvPr id="4" name="Grafik 3">
            <a:extLst>
              <a:ext uri="{FF2B5EF4-FFF2-40B4-BE49-F238E27FC236}">
                <a16:creationId xmlns:a16="http://schemas.microsoft.com/office/drawing/2014/main" id="{4B4D959A-293C-E14C-6B07-5F018D509315}"/>
              </a:ext>
            </a:extLst>
          </p:cNvPr>
          <p:cNvPicPr>
            <a:picLocks noChangeAspect="1"/>
          </p:cNvPicPr>
          <p:nvPr/>
        </p:nvPicPr>
        <p:blipFill>
          <a:blip r:embed="rId3"/>
          <a:srcRect l="21331" t="11981" r="28227"/>
          <a:stretch>
            <a:fillRect/>
          </a:stretch>
        </p:blipFill>
        <p:spPr>
          <a:xfrm>
            <a:off x="6213001" y="1193074"/>
            <a:ext cx="2570999" cy="2971421"/>
          </a:xfrm>
          <a:prstGeom prst="rect">
            <a:avLst/>
          </a:prstGeom>
        </p:spPr>
      </p:pic>
    </p:spTree>
    <p:extLst>
      <p:ext uri="{BB962C8B-B14F-4D97-AF65-F5344CB8AC3E}">
        <p14:creationId xmlns:p14="http://schemas.microsoft.com/office/powerpoint/2010/main" val="20145351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BF57C-0A18-9EF0-6508-915C535A6FB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4A8DD05-EA1C-CAF3-3DE8-CED97BB411E9}"/>
              </a:ext>
            </a:extLst>
          </p:cNvPr>
          <p:cNvSpPr>
            <a:spLocks noGrp="1"/>
          </p:cNvSpPr>
          <p:nvPr>
            <p:ph type="title"/>
          </p:nvPr>
        </p:nvSpPr>
        <p:spPr>
          <a:xfrm>
            <a:off x="360000" y="0"/>
            <a:ext cx="7886700" cy="1005840"/>
          </a:xfrm>
        </p:spPr>
        <p:txBody>
          <a:bodyPr>
            <a:normAutofit/>
          </a:bodyPr>
          <a:lstStyle/>
          <a:p>
            <a:r>
              <a:rPr lang="de-DE" altLang="fr-FR" sz="3600" dirty="0">
                <a:solidFill>
                  <a:srgbClr val="FFFFFF"/>
                </a:solidFill>
                <a:ea typeface="ＭＳ Ｐゴシック" pitchFamily="34" charset="-128"/>
              </a:rPr>
              <a:t>Zentralasien </a:t>
            </a:r>
            <a:r>
              <a:rPr lang="de-DE" altLang="fr-FR" sz="3600" b="0" dirty="0">
                <a:solidFill>
                  <a:srgbClr val="FFFFFF"/>
                </a:solidFill>
                <a:ea typeface="ＭＳ Ｐゴシック" pitchFamily="34" charset="-128"/>
              </a:rPr>
              <a:t>–</a:t>
            </a:r>
            <a:r>
              <a:rPr lang="de-DE" altLang="fr-FR" sz="3600" dirty="0">
                <a:solidFill>
                  <a:srgbClr val="FFFFFF"/>
                </a:solidFill>
                <a:ea typeface="ＭＳ Ｐゴシック" pitchFamily="34" charset="-128"/>
              </a:rPr>
              <a:t> </a:t>
            </a:r>
            <a:r>
              <a:rPr lang="de-DE" altLang="fr-FR" sz="3600" b="0" dirty="0">
                <a:solidFill>
                  <a:srgbClr val="FFFFFF"/>
                </a:solidFill>
                <a:ea typeface="ＭＳ Ｐゴシック" pitchFamily="34" charset="-128"/>
              </a:rPr>
              <a:t>Gebetsanliegen</a:t>
            </a:r>
            <a:endParaRPr lang="de-DE" sz="3600" b="0" dirty="0"/>
          </a:p>
        </p:txBody>
      </p:sp>
      <p:sp>
        <p:nvSpPr>
          <p:cNvPr id="12" name="Textfeld 11">
            <a:extLst>
              <a:ext uri="{FF2B5EF4-FFF2-40B4-BE49-F238E27FC236}">
                <a16:creationId xmlns:a16="http://schemas.microsoft.com/office/drawing/2014/main" id="{96033EC0-7123-B9E8-B67E-8C2228C28117}"/>
              </a:ext>
            </a:extLst>
          </p:cNvPr>
          <p:cNvSpPr txBox="1"/>
          <p:nvPr/>
        </p:nvSpPr>
        <p:spPr>
          <a:xfrm>
            <a:off x="360000" y="1876061"/>
            <a:ext cx="8585217" cy="1815882"/>
          </a:xfrm>
          <a:prstGeom prst="rect">
            <a:avLst/>
          </a:prstGeom>
          <a:noFill/>
        </p:spPr>
        <p:txBody>
          <a:bodyPr wrap="square" rtlCol="0">
            <a:spAutoFit/>
          </a:bodyPr>
          <a:lstStyle/>
          <a:p>
            <a:pPr marL="342900" lvl="0" indent="-342900" fontAlgn="t">
              <a:lnSpc>
                <a:spcPct val="100000"/>
              </a:lnSpc>
              <a:buFont typeface="Arial" panose="020B0604020202020204" pitchFamily="34" charset="0"/>
              <a:buChar char="•"/>
            </a:pPr>
            <a:r>
              <a:rPr lang="en-GB" sz="2800" dirty="0" err="1"/>
              <a:t>Weiteres</a:t>
            </a:r>
            <a:r>
              <a:rPr lang="en-GB" sz="2800" dirty="0"/>
              <a:t> </a:t>
            </a:r>
            <a:r>
              <a:rPr lang="en-GB" sz="2800" dirty="0" err="1"/>
              <a:t>Wachstum</a:t>
            </a:r>
            <a:r>
              <a:rPr lang="en-GB" sz="2800" dirty="0"/>
              <a:t> der Gemeinden</a:t>
            </a:r>
          </a:p>
          <a:p>
            <a:pPr marL="342900" lvl="0" indent="-342900" fontAlgn="t">
              <a:lnSpc>
                <a:spcPct val="100000"/>
              </a:lnSpc>
              <a:buFont typeface="Arial" panose="020B0604020202020204" pitchFamily="34" charset="0"/>
              <a:buChar char="•"/>
            </a:pPr>
            <a:r>
              <a:rPr lang="en-GB" sz="2800" dirty="0" err="1"/>
              <a:t>Standhaftigkeit</a:t>
            </a:r>
            <a:r>
              <a:rPr lang="en-GB" sz="2800" dirty="0"/>
              <a:t> der </a:t>
            </a:r>
            <a:r>
              <a:rPr lang="en-GB" sz="2800" dirty="0" err="1"/>
              <a:t>Konvertiten</a:t>
            </a:r>
            <a:endParaRPr lang="en-GB" sz="2800" dirty="0"/>
          </a:p>
          <a:p>
            <a:pPr marL="342900" lvl="0" indent="-342900" fontAlgn="t">
              <a:lnSpc>
                <a:spcPct val="100000"/>
              </a:lnSpc>
              <a:buFont typeface="Arial" panose="020B0604020202020204" pitchFamily="34" charset="0"/>
              <a:buChar char="•"/>
            </a:pPr>
            <a:r>
              <a:rPr lang="en-GB" sz="2800" dirty="0"/>
              <a:t>Dass Gegner Jesus Christus </a:t>
            </a:r>
            <a:r>
              <a:rPr lang="en-GB" sz="2800" dirty="0" err="1"/>
              <a:t>kennenlernen</a:t>
            </a:r>
            <a:endParaRPr lang="en-GB" sz="2800" dirty="0"/>
          </a:p>
          <a:p>
            <a:pPr marL="342900" lvl="0" indent="-342900" fontAlgn="t">
              <a:lnSpc>
                <a:spcPct val="100000"/>
              </a:lnSpc>
              <a:buFont typeface="Arial" panose="020B0604020202020204" pitchFamily="34" charset="0"/>
              <a:buChar char="•"/>
            </a:pPr>
            <a:r>
              <a:rPr lang="en-GB" sz="2800" dirty="0"/>
              <a:t>Dass die Gemeinde Jesu </a:t>
            </a:r>
            <a:r>
              <a:rPr lang="en-GB" sz="2800" dirty="0" err="1"/>
              <a:t>bestehen</a:t>
            </a:r>
            <a:r>
              <a:rPr lang="en-GB" sz="2800" dirty="0"/>
              <a:t> und </a:t>
            </a:r>
            <a:r>
              <a:rPr lang="en-GB" sz="2800" dirty="0" err="1"/>
              <a:t>wachsen</a:t>
            </a:r>
            <a:r>
              <a:rPr lang="en-GB" sz="2800" dirty="0"/>
              <a:t> </a:t>
            </a:r>
            <a:r>
              <a:rPr lang="en-GB" sz="2800" dirty="0" err="1"/>
              <a:t>kann</a:t>
            </a:r>
            <a:r>
              <a:rPr lang="en-GB" sz="2800" dirty="0"/>
              <a:t>.</a:t>
            </a:r>
          </a:p>
        </p:txBody>
      </p:sp>
    </p:spTree>
    <p:extLst>
      <p:ext uri="{BB962C8B-B14F-4D97-AF65-F5344CB8AC3E}">
        <p14:creationId xmlns:p14="http://schemas.microsoft.com/office/powerpoint/2010/main" val="844458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127B9-B995-6482-DA3D-8AF958B7AB5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0633B58-D752-AB7F-403C-B8CBF4E64048}"/>
              </a:ext>
            </a:extLst>
          </p:cNvPr>
          <p:cNvSpPr>
            <a:spLocks noGrp="1"/>
          </p:cNvSpPr>
          <p:nvPr>
            <p:ph type="title"/>
          </p:nvPr>
        </p:nvSpPr>
        <p:spPr>
          <a:xfrm>
            <a:off x="360000" y="0"/>
            <a:ext cx="7886700" cy="1005840"/>
          </a:xfrm>
        </p:spPr>
        <p:txBody>
          <a:bodyPr>
            <a:normAutofit/>
          </a:bodyPr>
          <a:lstStyle/>
          <a:p>
            <a:r>
              <a:rPr lang="de-DE" altLang="fr-FR" sz="3600" dirty="0">
                <a:solidFill>
                  <a:srgbClr val="FFFFFF"/>
                </a:solidFill>
                <a:ea typeface="ＭＳ Ｐゴシック" pitchFamily="34" charset="-128"/>
              </a:rPr>
              <a:t>Nigeria </a:t>
            </a:r>
            <a:r>
              <a:rPr lang="de-DE" altLang="fr-FR" sz="3600" b="0" dirty="0">
                <a:solidFill>
                  <a:srgbClr val="FFFFFF"/>
                </a:solidFill>
                <a:ea typeface="ＭＳ Ｐゴシック" pitchFamily="34" charset="-128"/>
              </a:rPr>
              <a:t>–</a:t>
            </a:r>
            <a:r>
              <a:rPr lang="de-DE" altLang="fr-FR" sz="3600" dirty="0">
                <a:solidFill>
                  <a:srgbClr val="FFFFFF"/>
                </a:solidFill>
                <a:ea typeface="ＭＳ Ｐゴシック" pitchFamily="34" charset="-128"/>
              </a:rPr>
              <a:t> </a:t>
            </a:r>
            <a:r>
              <a:rPr lang="de-DE" altLang="fr-FR" sz="3600" b="0" dirty="0">
                <a:solidFill>
                  <a:srgbClr val="FFFFFF"/>
                </a:solidFill>
                <a:ea typeface="ＭＳ Ｐゴシック" pitchFamily="34" charset="-128"/>
              </a:rPr>
              <a:t>Überblick</a:t>
            </a:r>
            <a:endParaRPr lang="de-DE" sz="3600" b="0" dirty="0"/>
          </a:p>
        </p:txBody>
      </p:sp>
      <p:sp>
        <p:nvSpPr>
          <p:cNvPr id="12" name="Textfeld 11">
            <a:extLst>
              <a:ext uri="{FF2B5EF4-FFF2-40B4-BE49-F238E27FC236}">
                <a16:creationId xmlns:a16="http://schemas.microsoft.com/office/drawing/2014/main" id="{FB7E52FF-E513-2934-CFBB-59591CFCE88C}"/>
              </a:ext>
            </a:extLst>
          </p:cNvPr>
          <p:cNvSpPr txBox="1"/>
          <p:nvPr/>
        </p:nvSpPr>
        <p:spPr>
          <a:xfrm>
            <a:off x="82837" y="1215677"/>
            <a:ext cx="5899484" cy="2677656"/>
          </a:xfrm>
          <a:prstGeom prst="rect">
            <a:avLst/>
          </a:prstGeom>
          <a:noFill/>
        </p:spPr>
        <p:txBody>
          <a:bodyPr wrap="square" rtlCol="0">
            <a:spAutoFit/>
          </a:bodyPr>
          <a:lstStyle/>
          <a:p>
            <a:r>
              <a:rPr lang="de-DE" sz="2800" dirty="0"/>
              <a:t>Einwohner: 		</a:t>
            </a:r>
            <a:r>
              <a:rPr lang="de-DE" sz="2800" b="1" dirty="0"/>
              <a:t>230 Mio.</a:t>
            </a:r>
          </a:p>
          <a:p>
            <a:r>
              <a:rPr lang="de-DE" sz="2800" dirty="0"/>
              <a:t>Hauptstadt:		</a:t>
            </a:r>
            <a:r>
              <a:rPr lang="de-DE" sz="2800" b="1" dirty="0"/>
              <a:t>Abuja</a:t>
            </a:r>
          </a:p>
          <a:p>
            <a:r>
              <a:rPr lang="de-DE" sz="2800" dirty="0"/>
              <a:t>Staatsoberhaupt: 	</a:t>
            </a:r>
            <a:r>
              <a:rPr lang="de-DE" sz="2800" b="1" dirty="0"/>
              <a:t>Bola Ahmed Tinubu</a:t>
            </a:r>
          </a:p>
          <a:p>
            <a:r>
              <a:rPr lang="de-DE" sz="2800" dirty="0"/>
              <a:t>Religionen: 		</a:t>
            </a:r>
            <a:r>
              <a:rPr lang="de-DE" sz="2800" b="1" dirty="0"/>
              <a:t>47% Muslime</a:t>
            </a:r>
            <a:br>
              <a:rPr lang="de-DE" sz="2800" dirty="0"/>
            </a:br>
            <a:r>
              <a:rPr lang="de-DE" sz="2800" dirty="0"/>
              <a:t>				</a:t>
            </a:r>
            <a:r>
              <a:rPr lang="de-DE" sz="2800" b="1" dirty="0"/>
              <a:t>46% Christen</a:t>
            </a:r>
            <a:br>
              <a:rPr lang="de-DE" sz="2800" dirty="0"/>
            </a:br>
            <a:r>
              <a:rPr lang="de-DE" sz="2800" dirty="0"/>
              <a:t>				</a:t>
            </a:r>
            <a:r>
              <a:rPr lang="de-DE" sz="2800" b="1" dirty="0"/>
              <a:t>7% Animisten</a:t>
            </a:r>
          </a:p>
        </p:txBody>
      </p:sp>
      <p:pic>
        <p:nvPicPr>
          <p:cNvPr id="7" name="Grafik 6">
            <a:extLst>
              <a:ext uri="{FF2B5EF4-FFF2-40B4-BE49-F238E27FC236}">
                <a16:creationId xmlns:a16="http://schemas.microsoft.com/office/drawing/2014/main" id="{ED63329B-E8CA-9253-D592-F6CCDFD38971}"/>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33571" y1="30286" x2="43143" y2="30429"/>
                        <a14:foregroundMark x1="43143" y1="30429" x2="65143" y2="30000"/>
                        <a14:foregroundMark x1="60000" y1="36143" x2="33143" y2="41286"/>
                        <a14:foregroundMark x1="36714" y1="49286" x2="62000" y2="37286"/>
                        <a14:foregroundMark x1="61429" y1="43286" x2="37429" y2="54429"/>
                        <a14:foregroundMark x1="38571" y1="56571" x2="52857" y2="49714"/>
                        <a14:foregroundMark x1="38000" y1="24143" x2="54429" y2="26429"/>
                      </a14:backgroundRemoval>
                    </a14:imgEffect>
                  </a14:imgLayer>
                </a14:imgProps>
              </a:ext>
            </a:extLst>
          </a:blip>
          <a:stretch>
            <a:fillRect/>
          </a:stretch>
        </p:blipFill>
        <p:spPr>
          <a:xfrm>
            <a:off x="4303350" y="502920"/>
            <a:ext cx="6129959" cy="6129959"/>
          </a:xfrm>
          <a:prstGeom prst="rect">
            <a:avLst/>
          </a:prstGeom>
        </p:spPr>
      </p:pic>
    </p:spTree>
    <p:extLst>
      <p:ext uri="{BB962C8B-B14F-4D97-AF65-F5344CB8AC3E}">
        <p14:creationId xmlns:p14="http://schemas.microsoft.com/office/powerpoint/2010/main" val="3964559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06CC5-2D1A-2A45-2A76-FC559C84DF8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816F3C6-A743-72D4-4C47-A9C269410140}"/>
              </a:ext>
            </a:extLst>
          </p:cNvPr>
          <p:cNvSpPr>
            <a:spLocks noGrp="1"/>
          </p:cNvSpPr>
          <p:nvPr>
            <p:ph type="title"/>
          </p:nvPr>
        </p:nvSpPr>
        <p:spPr>
          <a:xfrm>
            <a:off x="360000" y="0"/>
            <a:ext cx="7886700" cy="1026148"/>
          </a:xfrm>
        </p:spPr>
        <p:txBody>
          <a:bodyPr>
            <a:normAutofit/>
          </a:bodyPr>
          <a:lstStyle/>
          <a:p>
            <a:r>
              <a:rPr lang="de-DE" altLang="fr-FR" sz="3600" dirty="0">
                <a:solidFill>
                  <a:srgbClr val="FFFFFF"/>
                </a:solidFill>
                <a:ea typeface="ＭＳ Ｐゴシック" pitchFamily="34" charset="-128"/>
              </a:rPr>
              <a:t>Nigeria </a:t>
            </a:r>
            <a:r>
              <a:rPr lang="de-DE" altLang="fr-FR" sz="3600" b="0" dirty="0">
                <a:solidFill>
                  <a:srgbClr val="FFFFFF"/>
                </a:solidFill>
                <a:ea typeface="ＭＳ Ｐゴシック" pitchFamily="34" charset="-128"/>
              </a:rPr>
              <a:t>– Scharia und Spannungen</a:t>
            </a:r>
            <a:endParaRPr lang="de-DE" sz="3600" b="0" dirty="0"/>
          </a:p>
        </p:txBody>
      </p:sp>
      <p:sp>
        <p:nvSpPr>
          <p:cNvPr id="5" name="Inhaltsplatzhalter 4">
            <a:extLst>
              <a:ext uri="{FF2B5EF4-FFF2-40B4-BE49-F238E27FC236}">
                <a16:creationId xmlns:a16="http://schemas.microsoft.com/office/drawing/2014/main" id="{63087F5D-6AE0-6781-D478-B63E26C93CD2}"/>
              </a:ext>
            </a:extLst>
          </p:cNvPr>
          <p:cNvSpPr>
            <a:spLocks noGrp="1"/>
          </p:cNvSpPr>
          <p:nvPr>
            <p:ph idx="1"/>
          </p:nvPr>
        </p:nvSpPr>
        <p:spPr>
          <a:xfrm>
            <a:off x="198069" y="1417834"/>
            <a:ext cx="4764349" cy="3447057"/>
          </a:xfrm>
        </p:spPr>
        <p:txBody>
          <a:bodyPr vert="horz" lIns="91440" tIns="45720" rIns="91440" bIns="45720" rtlCol="0" anchor="t">
            <a:normAutofit/>
          </a:bodyPr>
          <a:lstStyle/>
          <a:p>
            <a:pPr marL="356870" indent="-356870"/>
            <a:r>
              <a:rPr lang="de-DE" sz="2800" dirty="0">
                <a:latin typeface="Calibri"/>
                <a:ea typeface="Calibri"/>
                <a:cs typeface="Arial"/>
              </a:rPr>
              <a:t>Seit 2000: Scharia in 12 Bundesstaaten eingeführt</a:t>
            </a:r>
          </a:p>
          <a:p>
            <a:pPr marL="356870" indent="-356870"/>
            <a:r>
              <a:rPr lang="de-DE" sz="2800" dirty="0">
                <a:latin typeface="Calibri"/>
                <a:ea typeface="Calibri"/>
                <a:cs typeface="Arial"/>
              </a:rPr>
              <a:t>Blasphemie als Kapitalverbrechen</a:t>
            </a:r>
          </a:p>
          <a:p>
            <a:pPr marL="356870" indent="-356870"/>
            <a:r>
              <a:rPr lang="de-DE" sz="2800" dirty="0">
                <a:latin typeface="Calibri"/>
                <a:ea typeface="Calibri"/>
                <a:cs typeface="Arial"/>
              </a:rPr>
              <a:t>Statt mehr Gerechtigkeit: zunehmende religiöse Spannungen</a:t>
            </a:r>
            <a:endParaRPr lang="de-CH" sz="2800" dirty="0">
              <a:latin typeface="Calibri"/>
              <a:ea typeface="Calibri"/>
              <a:cs typeface="Arial"/>
            </a:endParaRPr>
          </a:p>
        </p:txBody>
      </p:sp>
      <p:pic>
        <p:nvPicPr>
          <p:cNvPr id="6" name="Grafik 5">
            <a:extLst>
              <a:ext uri="{FF2B5EF4-FFF2-40B4-BE49-F238E27FC236}">
                <a16:creationId xmlns:a16="http://schemas.microsoft.com/office/drawing/2014/main" id="{ABF78C7D-5BA0-FA0A-A60E-21DDBEEF1A45}"/>
              </a:ext>
            </a:extLst>
          </p:cNvPr>
          <p:cNvPicPr>
            <a:picLocks noChangeAspect="1"/>
          </p:cNvPicPr>
          <p:nvPr/>
        </p:nvPicPr>
        <p:blipFill>
          <a:blip r:embed="rId3"/>
          <a:stretch>
            <a:fillRect/>
          </a:stretch>
        </p:blipFill>
        <p:spPr>
          <a:xfrm>
            <a:off x="4822120" y="1378674"/>
            <a:ext cx="3957016" cy="2638011"/>
          </a:xfrm>
          <a:prstGeom prst="rect">
            <a:avLst/>
          </a:prstGeom>
        </p:spPr>
      </p:pic>
    </p:spTree>
    <p:extLst>
      <p:ext uri="{BB962C8B-B14F-4D97-AF65-F5344CB8AC3E}">
        <p14:creationId xmlns:p14="http://schemas.microsoft.com/office/powerpoint/2010/main" val="18666012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8A814-F51A-4E62-19B1-F8F2C027681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1D85E82-8ABE-42F0-FAB8-B02E591C5537}"/>
              </a:ext>
            </a:extLst>
          </p:cNvPr>
          <p:cNvSpPr>
            <a:spLocks noGrp="1"/>
          </p:cNvSpPr>
          <p:nvPr>
            <p:ph type="title"/>
          </p:nvPr>
        </p:nvSpPr>
        <p:spPr>
          <a:xfrm>
            <a:off x="359999" y="0"/>
            <a:ext cx="8488165" cy="1005840"/>
          </a:xfrm>
        </p:spPr>
        <p:txBody>
          <a:bodyPr>
            <a:normAutofit fontScale="90000"/>
          </a:bodyPr>
          <a:lstStyle/>
          <a:p>
            <a:r>
              <a:rPr lang="de-DE" altLang="fr-FR" sz="3600" dirty="0">
                <a:solidFill>
                  <a:srgbClr val="FFFFFF"/>
                </a:solidFill>
                <a:ea typeface="ＭＳ Ｐゴシック" pitchFamily="34" charset="-128"/>
              </a:rPr>
              <a:t>Nigeria </a:t>
            </a:r>
            <a:r>
              <a:rPr lang="de-DE" altLang="fr-FR" sz="3600" b="0" dirty="0">
                <a:solidFill>
                  <a:srgbClr val="FFFFFF"/>
                </a:solidFill>
                <a:ea typeface="ＭＳ Ｐゴシック" pitchFamily="34" charset="-128"/>
              </a:rPr>
              <a:t>– Boko Haram &amp; islamistische Gewalt</a:t>
            </a:r>
            <a:endParaRPr lang="de-DE" b="0" dirty="0"/>
          </a:p>
        </p:txBody>
      </p:sp>
      <p:sp>
        <p:nvSpPr>
          <p:cNvPr id="11" name="Inhaltsplatzhalter 4">
            <a:extLst>
              <a:ext uri="{FF2B5EF4-FFF2-40B4-BE49-F238E27FC236}">
                <a16:creationId xmlns:a16="http://schemas.microsoft.com/office/drawing/2014/main" id="{801B1454-FB53-A87C-6125-18A0170CF1AA}"/>
              </a:ext>
            </a:extLst>
          </p:cNvPr>
          <p:cNvSpPr>
            <a:spLocks noGrp="1"/>
          </p:cNvSpPr>
          <p:nvPr>
            <p:ph idx="1"/>
          </p:nvPr>
        </p:nvSpPr>
        <p:spPr>
          <a:xfrm>
            <a:off x="82394" y="2446276"/>
            <a:ext cx="8979210" cy="2527443"/>
          </a:xfrm>
        </p:spPr>
        <p:txBody>
          <a:bodyPr vert="horz" lIns="91440" tIns="45720" rIns="91440" bIns="45720" rtlCol="0" anchor="t">
            <a:normAutofit/>
          </a:bodyPr>
          <a:lstStyle/>
          <a:p>
            <a:pPr marL="342900" lvl="0" indent="-342900" fontAlgn="t"/>
            <a:r>
              <a:rPr lang="en-GB" sz="2800" dirty="0">
                <a:latin typeface="Calibri" panose="020F0502020204030204" pitchFamily="34" charset="0"/>
                <a:ea typeface="Calibri" panose="020F0502020204030204" pitchFamily="34" charset="0"/>
                <a:cs typeface="Calibri" panose="020F0502020204030204" pitchFamily="34" charset="0"/>
              </a:rPr>
              <a:t>Boko Haram </a:t>
            </a:r>
            <a:r>
              <a:rPr lang="en-GB" sz="2800" dirty="0" err="1">
                <a:latin typeface="Calibri" panose="020F0502020204030204" pitchFamily="34" charset="0"/>
                <a:ea typeface="Calibri" panose="020F0502020204030204" pitchFamily="34" charset="0"/>
                <a:cs typeface="Calibri" panose="020F0502020204030204" pitchFamily="34" charset="0"/>
              </a:rPr>
              <a:t>seit</a:t>
            </a:r>
            <a:r>
              <a:rPr lang="en-GB" sz="2800" dirty="0">
                <a:latin typeface="Calibri" panose="020F0502020204030204" pitchFamily="34" charset="0"/>
                <a:ea typeface="Calibri" panose="020F0502020204030204" pitchFamily="34" charset="0"/>
                <a:cs typeface="Calibri" panose="020F0502020204030204" pitchFamily="34" charset="0"/>
              </a:rPr>
              <a:t> 2002 </a:t>
            </a:r>
            <a:r>
              <a:rPr lang="en-GB" sz="2800" dirty="0" err="1">
                <a:latin typeface="Calibri" panose="020F0502020204030204" pitchFamily="34" charset="0"/>
                <a:ea typeface="Calibri" panose="020F0502020204030204" pitchFamily="34" charset="0"/>
                <a:cs typeface="Calibri" panose="020F0502020204030204" pitchFamily="34" charset="0"/>
              </a:rPr>
              <a:t>aktiv</a:t>
            </a:r>
            <a:r>
              <a:rPr lang="en-GB" sz="2800" dirty="0">
                <a:latin typeface="Calibri" panose="020F0502020204030204" pitchFamily="34" charset="0"/>
                <a:ea typeface="Calibri" panose="020F0502020204030204" pitchFamily="34" charset="0"/>
                <a:cs typeface="Calibri" panose="020F0502020204030204" pitchFamily="34" charset="0"/>
              </a:rPr>
              <a:t>, </a:t>
            </a:r>
            <a:r>
              <a:rPr lang="en-GB" sz="2800" dirty="0" err="1">
                <a:latin typeface="Calibri" panose="020F0502020204030204" pitchFamily="34" charset="0"/>
                <a:ea typeface="Calibri" panose="020F0502020204030204" pitchFamily="34" charset="0"/>
                <a:cs typeface="Calibri" panose="020F0502020204030204" pitchFamily="34" charset="0"/>
              </a:rPr>
              <a:t>Aufstand</a:t>
            </a:r>
            <a:r>
              <a:rPr lang="en-GB" sz="2800" dirty="0">
                <a:latin typeface="Calibri" panose="020F0502020204030204" pitchFamily="34" charset="0"/>
                <a:ea typeface="Calibri" panose="020F0502020204030204" pitchFamily="34" charset="0"/>
                <a:cs typeface="Calibri" panose="020F0502020204030204" pitchFamily="34" charset="0"/>
              </a:rPr>
              <a:t> </a:t>
            </a:r>
            <a:r>
              <a:rPr lang="en-GB" sz="2800" dirty="0" err="1">
                <a:latin typeface="Calibri" panose="020F0502020204030204" pitchFamily="34" charset="0"/>
                <a:ea typeface="Calibri" panose="020F0502020204030204" pitchFamily="34" charset="0"/>
                <a:cs typeface="Calibri" panose="020F0502020204030204" pitchFamily="34" charset="0"/>
              </a:rPr>
              <a:t>seit</a:t>
            </a:r>
            <a:r>
              <a:rPr lang="en-GB" sz="2800" dirty="0">
                <a:latin typeface="Calibri" panose="020F0502020204030204" pitchFamily="34" charset="0"/>
                <a:ea typeface="Calibri" panose="020F0502020204030204" pitchFamily="34" charset="0"/>
                <a:cs typeface="Calibri" panose="020F0502020204030204" pitchFamily="34" charset="0"/>
              </a:rPr>
              <a:t> 2009</a:t>
            </a:r>
          </a:p>
          <a:p>
            <a:pPr marL="342900" lvl="0" indent="-342900" fontAlgn="t"/>
            <a:r>
              <a:rPr lang="en-GB" sz="2800" dirty="0" err="1">
                <a:latin typeface="Calibri" panose="020F0502020204030204" pitchFamily="34" charset="0"/>
                <a:ea typeface="Calibri" panose="020F0502020204030204" pitchFamily="34" charset="0"/>
                <a:cs typeface="Calibri" panose="020F0502020204030204" pitchFamily="34" charset="0"/>
              </a:rPr>
              <a:t>Zehntausende</a:t>
            </a:r>
            <a:r>
              <a:rPr lang="en-GB" sz="2800" dirty="0">
                <a:latin typeface="Calibri" panose="020F0502020204030204" pitchFamily="34" charset="0"/>
                <a:ea typeface="Calibri" panose="020F0502020204030204" pitchFamily="34" charset="0"/>
                <a:cs typeface="Calibri" panose="020F0502020204030204" pitchFamily="34" charset="0"/>
              </a:rPr>
              <a:t> Tote, </a:t>
            </a:r>
            <a:r>
              <a:rPr lang="en-GB" sz="2800" dirty="0" err="1">
                <a:latin typeface="Calibri" panose="020F0502020204030204" pitchFamily="34" charset="0"/>
                <a:ea typeface="Calibri" panose="020F0502020204030204" pitchFamily="34" charset="0"/>
                <a:cs typeface="Calibri" panose="020F0502020204030204" pitchFamily="34" charset="0"/>
              </a:rPr>
              <a:t>Millionen</a:t>
            </a:r>
            <a:r>
              <a:rPr lang="en-GB" sz="2800" dirty="0">
                <a:latin typeface="Calibri" panose="020F0502020204030204" pitchFamily="34" charset="0"/>
                <a:ea typeface="Calibri" panose="020F0502020204030204" pitchFamily="34" charset="0"/>
                <a:cs typeface="Calibri" panose="020F0502020204030204" pitchFamily="34" charset="0"/>
              </a:rPr>
              <a:t> </a:t>
            </a:r>
            <a:r>
              <a:rPr lang="en-GB" sz="2800" dirty="0" err="1">
                <a:latin typeface="Calibri" panose="020F0502020204030204" pitchFamily="34" charset="0"/>
                <a:ea typeface="Calibri" panose="020F0502020204030204" pitchFamily="34" charset="0"/>
                <a:cs typeface="Calibri" panose="020F0502020204030204" pitchFamily="34" charset="0"/>
              </a:rPr>
              <a:t>Vertriebene</a:t>
            </a:r>
            <a:endParaRPr lang="en-GB" sz="2800" dirty="0">
              <a:latin typeface="Calibri" panose="020F0502020204030204" pitchFamily="34" charset="0"/>
              <a:ea typeface="Calibri" panose="020F0502020204030204" pitchFamily="34" charset="0"/>
              <a:cs typeface="Calibri" panose="020F0502020204030204" pitchFamily="34" charset="0"/>
            </a:endParaRPr>
          </a:p>
          <a:p>
            <a:pPr marL="342900" lvl="0" indent="-342900" fontAlgn="t"/>
            <a:r>
              <a:rPr lang="en-GB" sz="2800" dirty="0" err="1">
                <a:latin typeface="Calibri" panose="020F0502020204030204" pitchFamily="34" charset="0"/>
                <a:ea typeface="Calibri" panose="020F0502020204030204" pitchFamily="34" charset="0"/>
                <a:cs typeface="Calibri" panose="020F0502020204030204" pitchFamily="34" charset="0"/>
              </a:rPr>
              <a:t>Entstehung</a:t>
            </a:r>
            <a:r>
              <a:rPr lang="en-GB" sz="2800" dirty="0">
                <a:latin typeface="Calibri" panose="020F0502020204030204" pitchFamily="34" charset="0"/>
                <a:ea typeface="Calibri" panose="020F0502020204030204" pitchFamily="34" charset="0"/>
                <a:cs typeface="Calibri" panose="020F0502020204030204" pitchFamily="34" charset="0"/>
              </a:rPr>
              <a:t> </a:t>
            </a:r>
            <a:r>
              <a:rPr lang="en-GB" sz="2800" dirty="0" err="1">
                <a:latin typeface="Calibri" panose="020F0502020204030204" pitchFamily="34" charset="0"/>
                <a:ea typeface="Calibri" panose="020F0502020204030204" pitchFamily="34" charset="0"/>
                <a:cs typeface="Calibri" panose="020F0502020204030204" pitchFamily="34" charset="0"/>
              </a:rPr>
              <a:t>weiterer</a:t>
            </a:r>
            <a:r>
              <a:rPr lang="en-GB" sz="2800" dirty="0">
                <a:latin typeface="Calibri" panose="020F0502020204030204" pitchFamily="34" charset="0"/>
                <a:ea typeface="Calibri" panose="020F0502020204030204" pitchFamily="34" charset="0"/>
                <a:cs typeface="Calibri" panose="020F0502020204030204" pitchFamily="34" charset="0"/>
              </a:rPr>
              <a:t> </a:t>
            </a:r>
            <a:r>
              <a:rPr lang="en-GB" sz="2800" dirty="0" err="1">
                <a:latin typeface="Calibri" panose="020F0502020204030204" pitchFamily="34" charset="0"/>
                <a:ea typeface="Calibri" panose="020F0502020204030204" pitchFamily="34" charset="0"/>
                <a:cs typeface="Calibri" panose="020F0502020204030204" pitchFamily="34" charset="0"/>
              </a:rPr>
              <a:t>Gruppierungen</a:t>
            </a:r>
            <a:r>
              <a:rPr lang="en-GB" sz="2800" dirty="0">
                <a:latin typeface="Calibri" panose="020F0502020204030204" pitchFamily="34" charset="0"/>
                <a:ea typeface="Calibri" panose="020F0502020204030204" pitchFamily="34" charset="0"/>
                <a:cs typeface="Calibri" panose="020F0502020204030204" pitchFamily="34" charset="0"/>
              </a:rPr>
              <a:t> </a:t>
            </a:r>
            <a:r>
              <a:rPr lang="en-GB" sz="2800" dirty="0" err="1">
                <a:latin typeface="Calibri" panose="020F0502020204030204" pitchFamily="34" charset="0"/>
                <a:ea typeface="Calibri" panose="020F0502020204030204" pitchFamily="34" charset="0"/>
                <a:cs typeface="Calibri" panose="020F0502020204030204" pitchFamily="34" charset="0"/>
              </a:rPr>
              <a:t>wie</a:t>
            </a:r>
            <a:r>
              <a:rPr lang="en-GB" sz="2800" dirty="0">
                <a:latin typeface="Calibri" panose="020F0502020204030204" pitchFamily="34" charset="0"/>
                <a:ea typeface="Calibri" panose="020F0502020204030204" pitchFamily="34" charset="0"/>
                <a:cs typeface="Calibri" panose="020F0502020204030204" pitchFamily="34" charset="0"/>
              </a:rPr>
              <a:t> ISWAP</a:t>
            </a:r>
          </a:p>
          <a:p>
            <a:pPr marL="342900" lvl="0" indent="-342900" fontAlgn="t"/>
            <a:r>
              <a:rPr lang="en-GB" sz="2800" dirty="0" err="1">
                <a:latin typeface="Calibri" panose="020F0502020204030204" pitchFamily="34" charset="0"/>
                <a:ea typeface="Calibri" panose="020F0502020204030204" pitchFamily="34" charset="0"/>
                <a:cs typeface="Calibri" panose="020F0502020204030204" pitchFamily="34" charset="0"/>
              </a:rPr>
              <a:t>Dschihadistische</a:t>
            </a:r>
            <a:r>
              <a:rPr lang="en-GB" sz="2800" dirty="0">
                <a:latin typeface="Calibri" panose="020F0502020204030204" pitchFamily="34" charset="0"/>
                <a:ea typeface="Calibri" panose="020F0502020204030204" pitchFamily="34" charset="0"/>
                <a:cs typeface="Calibri" panose="020F0502020204030204" pitchFamily="34" charset="0"/>
              </a:rPr>
              <a:t> </a:t>
            </a:r>
            <a:r>
              <a:rPr lang="en-GB" sz="2800" dirty="0" err="1">
                <a:latin typeface="Calibri" panose="020F0502020204030204" pitchFamily="34" charset="0"/>
                <a:ea typeface="Calibri" panose="020F0502020204030204" pitchFamily="34" charset="0"/>
                <a:cs typeface="Calibri" panose="020F0502020204030204" pitchFamily="34" charset="0"/>
              </a:rPr>
              <a:t>Gewalt</a:t>
            </a:r>
            <a:r>
              <a:rPr lang="en-GB" sz="2800" dirty="0">
                <a:latin typeface="Calibri" panose="020F0502020204030204" pitchFamily="34" charset="0"/>
                <a:ea typeface="Calibri" panose="020F0502020204030204" pitchFamily="34" charset="0"/>
                <a:cs typeface="Calibri" panose="020F0502020204030204" pitchFamily="34" charset="0"/>
              </a:rPr>
              <a:t> </a:t>
            </a:r>
            <a:r>
              <a:rPr lang="en-GB" sz="2800" dirty="0" err="1">
                <a:latin typeface="Calibri" panose="020F0502020204030204" pitchFamily="34" charset="0"/>
                <a:ea typeface="Calibri" panose="020F0502020204030204" pitchFamily="34" charset="0"/>
                <a:cs typeface="Calibri" panose="020F0502020204030204" pitchFamily="34" charset="0"/>
              </a:rPr>
              <a:t>hält</a:t>
            </a:r>
            <a:r>
              <a:rPr lang="en-GB" sz="2800" dirty="0">
                <a:latin typeface="Calibri" panose="020F0502020204030204" pitchFamily="34" charset="0"/>
                <a:ea typeface="Calibri" panose="020F0502020204030204" pitchFamily="34" charset="0"/>
                <a:cs typeface="Calibri" panose="020F0502020204030204" pitchFamily="34" charset="0"/>
              </a:rPr>
              <a:t> </a:t>
            </a:r>
            <a:r>
              <a:rPr lang="en-GB" sz="2800" dirty="0" err="1">
                <a:latin typeface="Calibri" panose="020F0502020204030204" pitchFamily="34" charset="0"/>
                <a:ea typeface="Calibri" panose="020F0502020204030204" pitchFamily="34" charset="0"/>
                <a:cs typeface="Calibri" panose="020F0502020204030204" pitchFamily="34" charset="0"/>
              </a:rPr>
              <a:t>trotz</a:t>
            </a:r>
            <a:r>
              <a:rPr lang="en-GB" sz="2800" dirty="0">
                <a:latin typeface="Calibri" panose="020F0502020204030204" pitchFamily="34" charset="0"/>
                <a:ea typeface="Calibri" panose="020F0502020204030204" pitchFamily="34" charset="0"/>
                <a:cs typeface="Calibri" panose="020F0502020204030204" pitchFamily="34" charset="0"/>
              </a:rPr>
              <a:t> </a:t>
            </a:r>
            <a:r>
              <a:rPr lang="en-GB" sz="2800" dirty="0" err="1">
                <a:latin typeface="Calibri" panose="020F0502020204030204" pitchFamily="34" charset="0"/>
                <a:ea typeface="Calibri" panose="020F0502020204030204" pitchFamily="34" charset="0"/>
                <a:cs typeface="Calibri" panose="020F0502020204030204" pitchFamily="34" charset="0"/>
              </a:rPr>
              <a:t>Militäreinsätzen</a:t>
            </a:r>
            <a:r>
              <a:rPr lang="en-GB" sz="2800" dirty="0">
                <a:latin typeface="Calibri" panose="020F0502020204030204" pitchFamily="34" charset="0"/>
                <a:ea typeface="Calibri" panose="020F0502020204030204" pitchFamily="34" charset="0"/>
                <a:cs typeface="Calibri" panose="020F0502020204030204" pitchFamily="34" charset="0"/>
              </a:rPr>
              <a:t> an</a:t>
            </a:r>
          </a:p>
          <a:p>
            <a:pPr marL="342900" lvl="0" indent="-342900" fontAlgn="t"/>
            <a:r>
              <a:rPr lang="en-GB" sz="2800" dirty="0">
                <a:latin typeface="Calibri" panose="020F0502020204030204" pitchFamily="34" charset="0"/>
                <a:ea typeface="Calibri" panose="020F0502020204030204" pitchFamily="34" charset="0"/>
                <a:cs typeface="Calibri" panose="020F0502020204030204" pitchFamily="34" charset="0"/>
              </a:rPr>
              <a:t>Christen </a:t>
            </a:r>
            <a:r>
              <a:rPr lang="en-GB" sz="2800" dirty="0" err="1">
                <a:latin typeface="Calibri" panose="020F0502020204030204" pitchFamily="34" charset="0"/>
                <a:ea typeface="Calibri" panose="020F0502020204030204" pitchFamily="34" charset="0"/>
                <a:cs typeface="Calibri" panose="020F0502020204030204" pitchFamily="34" charset="0"/>
              </a:rPr>
              <a:t>häufig</a:t>
            </a:r>
            <a:r>
              <a:rPr lang="en-GB" sz="2800" dirty="0">
                <a:latin typeface="Calibri" panose="020F0502020204030204" pitchFamily="34" charset="0"/>
                <a:ea typeface="Calibri" panose="020F0502020204030204" pitchFamily="34" charset="0"/>
                <a:cs typeface="Calibri" panose="020F0502020204030204" pitchFamily="34" charset="0"/>
              </a:rPr>
              <a:t> Ziel von </a:t>
            </a:r>
            <a:r>
              <a:rPr lang="en-GB" sz="2800" dirty="0" err="1">
                <a:latin typeface="Calibri" panose="020F0502020204030204" pitchFamily="34" charset="0"/>
                <a:ea typeface="Calibri" panose="020F0502020204030204" pitchFamily="34" charset="0"/>
                <a:cs typeface="Calibri" panose="020F0502020204030204" pitchFamily="34" charset="0"/>
              </a:rPr>
              <a:t>Angriffen</a:t>
            </a:r>
            <a:endParaRPr lang="en-GB" sz="2800" dirty="0">
              <a:latin typeface="Calibri" panose="020F0502020204030204" pitchFamily="34" charset="0"/>
              <a:ea typeface="Calibri" panose="020F0502020204030204" pitchFamily="34" charset="0"/>
              <a:cs typeface="Calibri" panose="020F0502020204030204" pitchFamily="34" charset="0"/>
            </a:endParaRPr>
          </a:p>
        </p:txBody>
      </p:sp>
      <p:pic>
        <p:nvPicPr>
          <p:cNvPr id="5" name="Grafik 4">
            <a:extLst>
              <a:ext uri="{FF2B5EF4-FFF2-40B4-BE49-F238E27FC236}">
                <a16:creationId xmlns:a16="http://schemas.microsoft.com/office/drawing/2014/main" id="{A1BFF37C-2E78-BF4F-3C2D-50EF3DDAF7EE}"/>
              </a:ext>
            </a:extLst>
          </p:cNvPr>
          <p:cNvPicPr>
            <a:picLocks noChangeAspect="1"/>
          </p:cNvPicPr>
          <p:nvPr/>
        </p:nvPicPr>
        <p:blipFill>
          <a:blip r:embed="rId3"/>
          <a:srcRect t="43195" b="21901"/>
          <a:stretch>
            <a:fillRect/>
          </a:stretch>
        </p:blipFill>
        <p:spPr>
          <a:xfrm>
            <a:off x="539392" y="1041165"/>
            <a:ext cx="8065213" cy="1369786"/>
          </a:xfrm>
          <a:prstGeom prst="rect">
            <a:avLst/>
          </a:prstGeom>
        </p:spPr>
      </p:pic>
    </p:spTree>
    <p:extLst>
      <p:ext uri="{BB962C8B-B14F-4D97-AF65-F5344CB8AC3E}">
        <p14:creationId xmlns:p14="http://schemas.microsoft.com/office/powerpoint/2010/main" val="12615004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EF222-67A7-8D1C-DCFC-BBD821A18BA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A7E8978-2969-BFD1-E3F7-15A64CC81119}"/>
              </a:ext>
            </a:extLst>
          </p:cNvPr>
          <p:cNvSpPr>
            <a:spLocks noGrp="1"/>
          </p:cNvSpPr>
          <p:nvPr>
            <p:ph type="title"/>
          </p:nvPr>
        </p:nvSpPr>
        <p:spPr>
          <a:xfrm>
            <a:off x="359999" y="0"/>
            <a:ext cx="8488165" cy="1005840"/>
          </a:xfrm>
        </p:spPr>
        <p:txBody>
          <a:bodyPr>
            <a:normAutofit fontScale="90000"/>
          </a:bodyPr>
          <a:lstStyle/>
          <a:p>
            <a:r>
              <a:rPr lang="de-DE" altLang="fr-FR" sz="3600" dirty="0">
                <a:solidFill>
                  <a:srgbClr val="FFFFFF"/>
                </a:solidFill>
                <a:ea typeface="ＭＳ Ｐゴシック" pitchFamily="34" charset="-128"/>
              </a:rPr>
              <a:t>Nigeria </a:t>
            </a:r>
            <a:r>
              <a:rPr lang="de-DE" altLang="fr-FR" sz="3600" b="0" dirty="0">
                <a:solidFill>
                  <a:srgbClr val="FFFFFF"/>
                </a:solidFill>
                <a:ea typeface="ＭＳ Ｐゴシック" pitchFamily="34" charset="-128"/>
              </a:rPr>
              <a:t>– Christen unter massivem Druck</a:t>
            </a:r>
            <a:endParaRPr lang="de-DE" b="0" dirty="0"/>
          </a:p>
        </p:txBody>
      </p:sp>
      <p:sp>
        <p:nvSpPr>
          <p:cNvPr id="11" name="Inhaltsplatzhalter 4">
            <a:extLst>
              <a:ext uri="{FF2B5EF4-FFF2-40B4-BE49-F238E27FC236}">
                <a16:creationId xmlns:a16="http://schemas.microsoft.com/office/drawing/2014/main" id="{06D15F62-56CE-BA0B-E220-0EE8F85522FA}"/>
              </a:ext>
            </a:extLst>
          </p:cNvPr>
          <p:cNvSpPr>
            <a:spLocks noGrp="1"/>
          </p:cNvSpPr>
          <p:nvPr>
            <p:ph idx="1"/>
          </p:nvPr>
        </p:nvSpPr>
        <p:spPr>
          <a:xfrm>
            <a:off x="359999" y="1308483"/>
            <a:ext cx="5632695" cy="3835017"/>
          </a:xfrm>
        </p:spPr>
        <p:txBody>
          <a:bodyPr vert="horz" lIns="91440" tIns="45720" rIns="91440" bIns="45720" rtlCol="0" anchor="t">
            <a:normAutofit/>
          </a:bodyPr>
          <a:lstStyle/>
          <a:p>
            <a:pPr lvl="0" fontAlgn="t"/>
            <a:r>
              <a:rPr lang="en-GB" sz="2800" dirty="0" err="1">
                <a:latin typeface="+mn-lt"/>
              </a:rPr>
              <a:t>Angriffe</a:t>
            </a:r>
            <a:r>
              <a:rPr lang="en-GB" sz="2800" dirty="0">
                <a:latin typeface="+mn-lt"/>
              </a:rPr>
              <a:t> auf </a:t>
            </a:r>
            <a:r>
              <a:rPr lang="en-GB" sz="2800" dirty="0" err="1">
                <a:latin typeface="+mn-lt"/>
              </a:rPr>
              <a:t>Dörfer</a:t>
            </a:r>
            <a:r>
              <a:rPr lang="en-GB" sz="2800" dirty="0">
                <a:latin typeface="+mn-lt"/>
              </a:rPr>
              <a:t>, Kirchen und </a:t>
            </a:r>
            <a:r>
              <a:rPr lang="en-GB" sz="2800" dirty="0" err="1">
                <a:latin typeface="+mn-lt"/>
              </a:rPr>
              <a:t>christliche</a:t>
            </a:r>
            <a:r>
              <a:rPr lang="en-GB" sz="2800" dirty="0">
                <a:latin typeface="+mn-lt"/>
              </a:rPr>
              <a:t> Gemeinden</a:t>
            </a:r>
          </a:p>
          <a:p>
            <a:pPr lvl="0" fontAlgn="t"/>
            <a:r>
              <a:rPr lang="en-GB" sz="2800" dirty="0" err="1">
                <a:latin typeface="+mn-lt"/>
              </a:rPr>
              <a:t>Entführungen</a:t>
            </a:r>
            <a:r>
              <a:rPr lang="en-GB" sz="2800" dirty="0">
                <a:latin typeface="+mn-lt"/>
              </a:rPr>
              <a:t> von </a:t>
            </a:r>
            <a:r>
              <a:rPr lang="en-GB" sz="2800" dirty="0" err="1">
                <a:latin typeface="+mn-lt"/>
              </a:rPr>
              <a:t>Pastoren</a:t>
            </a:r>
            <a:r>
              <a:rPr lang="en-GB" sz="2800" dirty="0">
                <a:latin typeface="+mn-lt"/>
              </a:rPr>
              <a:t> und </a:t>
            </a:r>
            <a:r>
              <a:rPr lang="en-GB" sz="2800" dirty="0" err="1">
                <a:latin typeface="+mn-lt"/>
              </a:rPr>
              <a:t>Priestern</a:t>
            </a:r>
            <a:r>
              <a:rPr lang="en-GB" sz="2800" dirty="0">
                <a:latin typeface="+mn-lt"/>
              </a:rPr>
              <a:t> </a:t>
            </a:r>
            <a:r>
              <a:rPr lang="en-GB" sz="2800" dirty="0" err="1">
                <a:latin typeface="+mn-lt"/>
              </a:rPr>
              <a:t>zur</a:t>
            </a:r>
            <a:r>
              <a:rPr lang="en-GB" sz="2800" dirty="0">
                <a:latin typeface="+mn-lt"/>
              </a:rPr>
              <a:t> </a:t>
            </a:r>
            <a:r>
              <a:rPr lang="en-GB" sz="2800" dirty="0" err="1">
                <a:latin typeface="+mn-lt"/>
              </a:rPr>
              <a:t>Lösegelderpressung</a:t>
            </a:r>
            <a:endParaRPr lang="en-GB" sz="2800" dirty="0">
              <a:latin typeface="+mn-lt"/>
            </a:endParaRPr>
          </a:p>
          <a:p>
            <a:pPr lvl="0" fontAlgn="t"/>
            <a:r>
              <a:rPr lang="en-GB" sz="2800" dirty="0" err="1">
                <a:latin typeface="+mn-lt"/>
              </a:rPr>
              <a:t>Radikalisierung</a:t>
            </a:r>
            <a:r>
              <a:rPr lang="en-GB" sz="2800" dirty="0">
                <a:latin typeface="+mn-lt"/>
              </a:rPr>
              <a:t> </a:t>
            </a:r>
            <a:r>
              <a:rPr lang="en-GB" sz="2800" dirty="0" err="1">
                <a:latin typeface="+mn-lt"/>
              </a:rPr>
              <a:t>insbesondere</a:t>
            </a:r>
            <a:r>
              <a:rPr lang="en-GB" sz="2800" dirty="0">
                <a:latin typeface="+mn-lt"/>
              </a:rPr>
              <a:t> </a:t>
            </a:r>
            <a:r>
              <a:rPr lang="en-GB" sz="2800" dirty="0" err="1">
                <a:latin typeface="+mn-lt"/>
              </a:rPr>
              <a:t>unter</a:t>
            </a:r>
            <a:r>
              <a:rPr lang="en-GB" sz="2800" dirty="0">
                <a:latin typeface="+mn-lt"/>
              </a:rPr>
              <a:t> </a:t>
            </a:r>
            <a:r>
              <a:rPr lang="en-GB" sz="2800" dirty="0" err="1">
                <a:latin typeface="+mn-lt"/>
              </a:rPr>
              <a:t>Teilen</a:t>
            </a:r>
            <a:r>
              <a:rPr lang="en-GB" sz="2800" dirty="0">
                <a:latin typeface="+mn-lt"/>
              </a:rPr>
              <a:t> der Fulani-Hirten</a:t>
            </a:r>
          </a:p>
          <a:p>
            <a:pPr lvl="0" fontAlgn="t"/>
            <a:r>
              <a:rPr lang="en-GB" sz="2800" dirty="0">
                <a:latin typeface="+mn-lt"/>
              </a:rPr>
              <a:t>Beobachter </a:t>
            </a:r>
            <a:r>
              <a:rPr lang="en-GB" sz="2800" dirty="0" err="1">
                <a:latin typeface="+mn-lt"/>
              </a:rPr>
              <a:t>sprechen</a:t>
            </a:r>
            <a:r>
              <a:rPr lang="en-GB" sz="2800" dirty="0">
                <a:latin typeface="+mn-lt"/>
              </a:rPr>
              <a:t> </a:t>
            </a:r>
            <a:r>
              <a:rPr lang="en-GB" sz="2800" dirty="0" err="1">
                <a:latin typeface="+mn-lt"/>
              </a:rPr>
              <a:t>teilweise</a:t>
            </a:r>
            <a:r>
              <a:rPr lang="en-GB" sz="2800" dirty="0">
                <a:latin typeface="+mn-lt"/>
              </a:rPr>
              <a:t> von </a:t>
            </a:r>
            <a:r>
              <a:rPr lang="en-GB" sz="2800" dirty="0" err="1">
                <a:latin typeface="+mn-lt"/>
              </a:rPr>
              <a:t>einem</a:t>
            </a:r>
            <a:r>
              <a:rPr lang="en-GB" sz="2800" dirty="0">
                <a:latin typeface="+mn-lt"/>
              </a:rPr>
              <a:t> „</a:t>
            </a:r>
            <a:r>
              <a:rPr lang="en-GB" sz="2800" dirty="0" err="1">
                <a:latin typeface="+mn-lt"/>
              </a:rPr>
              <a:t>schleichenden</a:t>
            </a:r>
            <a:r>
              <a:rPr lang="en-GB" sz="2800" dirty="0">
                <a:latin typeface="+mn-lt"/>
              </a:rPr>
              <a:t> </a:t>
            </a:r>
            <a:r>
              <a:rPr lang="en-GB" sz="2800" dirty="0" err="1">
                <a:latin typeface="+mn-lt"/>
              </a:rPr>
              <a:t>Genozid</a:t>
            </a:r>
            <a:r>
              <a:rPr lang="en-GB" sz="2800" dirty="0">
                <a:latin typeface="+mn-lt"/>
              </a:rPr>
              <a:t>“</a:t>
            </a:r>
          </a:p>
        </p:txBody>
      </p:sp>
      <p:pic>
        <p:nvPicPr>
          <p:cNvPr id="5" name="Grafik 4">
            <a:extLst>
              <a:ext uri="{FF2B5EF4-FFF2-40B4-BE49-F238E27FC236}">
                <a16:creationId xmlns:a16="http://schemas.microsoft.com/office/drawing/2014/main" id="{74EE0750-3594-8A4E-FC81-D65B2E1F6AA3}"/>
              </a:ext>
            </a:extLst>
          </p:cNvPr>
          <p:cNvPicPr>
            <a:picLocks noChangeAspect="1"/>
          </p:cNvPicPr>
          <p:nvPr/>
        </p:nvPicPr>
        <p:blipFill>
          <a:blip r:embed="rId3"/>
          <a:stretch>
            <a:fillRect/>
          </a:stretch>
        </p:blipFill>
        <p:spPr>
          <a:xfrm>
            <a:off x="6547529" y="1095789"/>
            <a:ext cx="1930726" cy="2951922"/>
          </a:xfrm>
          <a:prstGeom prst="rect">
            <a:avLst/>
          </a:prstGeom>
        </p:spPr>
      </p:pic>
    </p:spTree>
    <p:extLst>
      <p:ext uri="{BB962C8B-B14F-4D97-AF65-F5344CB8AC3E}">
        <p14:creationId xmlns:p14="http://schemas.microsoft.com/office/powerpoint/2010/main" val="27353547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F6C808-798D-C193-CB3F-81F641740B2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F344F1D-ED38-5D6B-8738-030D381FEBBC}"/>
              </a:ext>
            </a:extLst>
          </p:cNvPr>
          <p:cNvSpPr>
            <a:spLocks noGrp="1"/>
          </p:cNvSpPr>
          <p:nvPr>
            <p:ph type="title"/>
          </p:nvPr>
        </p:nvSpPr>
        <p:spPr>
          <a:xfrm>
            <a:off x="359999" y="0"/>
            <a:ext cx="8488165" cy="1005840"/>
          </a:xfrm>
        </p:spPr>
        <p:txBody>
          <a:bodyPr>
            <a:normAutofit/>
          </a:bodyPr>
          <a:lstStyle/>
          <a:p>
            <a:r>
              <a:rPr lang="de-DE" altLang="fr-FR" sz="3600" dirty="0">
                <a:solidFill>
                  <a:srgbClr val="FFFFFF"/>
                </a:solidFill>
                <a:ea typeface="ＭＳ Ｐゴシック" pitchFamily="34" charset="-128"/>
              </a:rPr>
              <a:t>Nigeria - Gebetsanliegen</a:t>
            </a:r>
            <a:endParaRPr lang="de-DE" dirty="0"/>
          </a:p>
        </p:txBody>
      </p:sp>
      <p:sp>
        <p:nvSpPr>
          <p:cNvPr id="11" name="Inhaltsplatzhalter 4">
            <a:extLst>
              <a:ext uri="{FF2B5EF4-FFF2-40B4-BE49-F238E27FC236}">
                <a16:creationId xmlns:a16="http://schemas.microsoft.com/office/drawing/2014/main" id="{7F1E880F-868B-08F8-3E2F-67F704572D6D}"/>
              </a:ext>
            </a:extLst>
          </p:cNvPr>
          <p:cNvSpPr>
            <a:spLocks noGrp="1"/>
          </p:cNvSpPr>
          <p:nvPr>
            <p:ph idx="1"/>
          </p:nvPr>
        </p:nvSpPr>
        <p:spPr>
          <a:xfrm>
            <a:off x="753404" y="1148994"/>
            <a:ext cx="7369871" cy="3835017"/>
          </a:xfrm>
        </p:spPr>
        <p:txBody>
          <a:bodyPr vert="horz" lIns="91440" tIns="45720" rIns="91440" bIns="45720" rtlCol="0" anchor="t">
            <a:noAutofit/>
          </a:bodyPr>
          <a:lstStyle/>
          <a:p>
            <a:pPr lvl="0"/>
            <a:r>
              <a:rPr lang="de-DE" sz="2800" b="1" dirty="0">
                <a:latin typeface="+mn-lt"/>
              </a:rPr>
              <a:t>Stärkung und neue Hoffnung</a:t>
            </a:r>
            <a:r>
              <a:rPr lang="de-DE" sz="2800" dirty="0">
                <a:latin typeface="+mn-lt"/>
              </a:rPr>
              <a:t> in der christlichen Bevölkerung</a:t>
            </a:r>
          </a:p>
          <a:p>
            <a:pPr lvl="0"/>
            <a:r>
              <a:rPr lang="de-DE" sz="2800" dirty="0">
                <a:latin typeface="+mn-lt"/>
              </a:rPr>
              <a:t>Für die Politiker: mögen sie mit </a:t>
            </a:r>
            <a:r>
              <a:rPr lang="de-DE" sz="2800" b="1" dirty="0">
                <a:latin typeface="+mn-lt"/>
              </a:rPr>
              <a:t>Weisheit</a:t>
            </a:r>
            <a:r>
              <a:rPr lang="de-DE" sz="2800" dirty="0">
                <a:latin typeface="+mn-lt"/>
              </a:rPr>
              <a:t> und </a:t>
            </a:r>
            <a:r>
              <a:rPr lang="de-DE" sz="2800" b="1" dirty="0">
                <a:latin typeface="+mn-lt"/>
              </a:rPr>
              <a:t>Mut</a:t>
            </a:r>
            <a:r>
              <a:rPr lang="de-DE" sz="2800" dirty="0">
                <a:latin typeface="+mn-lt"/>
              </a:rPr>
              <a:t> gegen die Attacken von Milizen vorgehen und sich für </a:t>
            </a:r>
            <a:r>
              <a:rPr lang="de-DE" sz="2800" b="1" dirty="0">
                <a:latin typeface="+mn-lt"/>
              </a:rPr>
              <a:t>Frieden</a:t>
            </a:r>
            <a:r>
              <a:rPr lang="de-DE" sz="2800" dirty="0">
                <a:latin typeface="+mn-lt"/>
              </a:rPr>
              <a:t> einsetzen</a:t>
            </a:r>
          </a:p>
          <a:p>
            <a:pPr lvl="0"/>
            <a:r>
              <a:rPr lang="de-DE" sz="2800" b="1" dirty="0">
                <a:latin typeface="+mn-lt"/>
              </a:rPr>
              <a:t>Perspektiven und Möglichkeiten </a:t>
            </a:r>
            <a:r>
              <a:rPr lang="de-DE" sz="2800" dirty="0">
                <a:latin typeface="+mn-lt"/>
              </a:rPr>
              <a:t>für ein menschenwürdiges Leben für die jungen Menschen in Nigeria</a:t>
            </a:r>
          </a:p>
          <a:p>
            <a:pPr lvl="0"/>
            <a:r>
              <a:rPr lang="de-DE" sz="2800" b="1" dirty="0">
                <a:latin typeface="+mn-lt"/>
              </a:rPr>
              <a:t>Verständigung und Versöhnung</a:t>
            </a:r>
          </a:p>
        </p:txBody>
      </p:sp>
    </p:spTree>
    <p:extLst>
      <p:ext uri="{BB962C8B-B14F-4D97-AF65-F5344CB8AC3E}">
        <p14:creationId xmlns:p14="http://schemas.microsoft.com/office/powerpoint/2010/main" val="17210372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7A618001-1E15-FC20-FB00-C1EE1A3EED5E}"/>
              </a:ext>
            </a:extLst>
          </p:cNvPr>
          <p:cNvPicPr>
            <a:picLocks noChangeAspect="1"/>
          </p:cNvPicPr>
          <p:nvPr/>
        </p:nvPicPr>
        <p:blipFill>
          <a:blip r:embed="rId3"/>
          <a:stretch>
            <a:fillRect/>
          </a:stretch>
        </p:blipFill>
        <p:spPr>
          <a:xfrm>
            <a:off x="5453934" y="1492258"/>
            <a:ext cx="3607229" cy="3059864"/>
          </a:xfrm>
          <a:prstGeom prst="rect">
            <a:avLst/>
          </a:prstGeom>
        </p:spPr>
      </p:pic>
      <p:sp>
        <p:nvSpPr>
          <p:cNvPr id="2" name="Titel 1">
            <a:extLst>
              <a:ext uri="{FF2B5EF4-FFF2-40B4-BE49-F238E27FC236}">
                <a16:creationId xmlns:a16="http://schemas.microsoft.com/office/drawing/2014/main" id="{E08863E9-E82D-D749-BD1A-3024F0A53D82}"/>
              </a:ext>
            </a:extLst>
          </p:cNvPr>
          <p:cNvSpPr>
            <a:spLocks noGrp="1"/>
          </p:cNvSpPr>
          <p:nvPr>
            <p:ph type="title"/>
          </p:nvPr>
        </p:nvSpPr>
        <p:spPr>
          <a:xfrm>
            <a:off x="360000" y="0"/>
            <a:ext cx="7886700" cy="1005840"/>
          </a:xfrm>
        </p:spPr>
        <p:txBody>
          <a:bodyPr>
            <a:normAutofit/>
          </a:bodyPr>
          <a:lstStyle/>
          <a:p>
            <a:r>
              <a:rPr lang="de-DE" altLang="fr-FR" sz="3600" dirty="0">
                <a:solidFill>
                  <a:srgbClr val="FFFFFF"/>
                </a:solidFill>
                <a:ea typeface="ＭＳ Ｐゴシック" pitchFamily="34" charset="-128"/>
              </a:rPr>
              <a:t>Syrien </a:t>
            </a:r>
            <a:r>
              <a:rPr lang="de-DE" altLang="fr-FR" sz="3600" b="0" dirty="0">
                <a:solidFill>
                  <a:srgbClr val="FFFFFF"/>
                </a:solidFill>
                <a:ea typeface="ＭＳ Ｐゴシック" pitchFamily="34" charset="-128"/>
              </a:rPr>
              <a:t>–</a:t>
            </a:r>
            <a:r>
              <a:rPr lang="de-DE" altLang="fr-FR" sz="3600" dirty="0">
                <a:solidFill>
                  <a:srgbClr val="FFFFFF"/>
                </a:solidFill>
                <a:ea typeface="ＭＳ Ｐゴシック" pitchFamily="34" charset="-128"/>
              </a:rPr>
              <a:t> </a:t>
            </a:r>
            <a:r>
              <a:rPr lang="de-DE" altLang="fr-FR" sz="3600" b="0" dirty="0">
                <a:solidFill>
                  <a:srgbClr val="FFFFFF"/>
                </a:solidFill>
                <a:ea typeface="ＭＳ Ｐゴシック" pitchFamily="34" charset="-128"/>
              </a:rPr>
              <a:t>Überblick</a:t>
            </a:r>
            <a:endParaRPr lang="de-DE" sz="3600" b="0" dirty="0"/>
          </a:p>
        </p:txBody>
      </p:sp>
      <p:sp>
        <p:nvSpPr>
          <p:cNvPr id="12" name="Textfeld 11">
            <a:extLst>
              <a:ext uri="{FF2B5EF4-FFF2-40B4-BE49-F238E27FC236}">
                <a16:creationId xmlns:a16="http://schemas.microsoft.com/office/drawing/2014/main" id="{7D1E0FDF-2DE9-DFCA-0C39-1156E151993C}"/>
              </a:ext>
            </a:extLst>
          </p:cNvPr>
          <p:cNvSpPr txBox="1"/>
          <p:nvPr/>
        </p:nvSpPr>
        <p:spPr>
          <a:xfrm>
            <a:off x="82837" y="1215677"/>
            <a:ext cx="5899484" cy="3539430"/>
          </a:xfrm>
          <a:prstGeom prst="rect">
            <a:avLst/>
          </a:prstGeom>
          <a:noFill/>
        </p:spPr>
        <p:txBody>
          <a:bodyPr wrap="square" rtlCol="0">
            <a:spAutoFit/>
          </a:bodyPr>
          <a:lstStyle/>
          <a:p>
            <a:r>
              <a:rPr lang="de-DE" sz="2800" dirty="0"/>
              <a:t>Einwohner: 		</a:t>
            </a:r>
            <a:r>
              <a:rPr lang="de-DE" sz="2800" b="1" dirty="0"/>
              <a:t>24 Mio.</a:t>
            </a:r>
          </a:p>
          <a:p>
            <a:r>
              <a:rPr lang="de-DE" sz="2800" dirty="0"/>
              <a:t>Hauptstadt:		</a:t>
            </a:r>
            <a:r>
              <a:rPr lang="de-DE" sz="2800" b="1" dirty="0"/>
              <a:t>Damaskus</a:t>
            </a:r>
          </a:p>
          <a:p>
            <a:r>
              <a:rPr lang="de-DE" sz="2800" dirty="0"/>
              <a:t>Staatsoberhaupt: 	</a:t>
            </a:r>
            <a:r>
              <a:rPr lang="de-DE" sz="2800" b="1" dirty="0"/>
              <a:t>Ahmed al-Sharaa</a:t>
            </a:r>
          </a:p>
          <a:p>
            <a:r>
              <a:rPr lang="de-DE" sz="2800" dirty="0"/>
              <a:t>Religionen: 		</a:t>
            </a:r>
            <a:r>
              <a:rPr lang="de-DE" sz="2800" b="1" dirty="0"/>
              <a:t>85% Muslime</a:t>
            </a:r>
            <a:br>
              <a:rPr lang="de-DE" sz="2800" dirty="0"/>
            </a:br>
            <a:r>
              <a:rPr lang="de-DE" sz="2800" dirty="0"/>
              <a:t>				</a:t>
            </a:r>
            <a:r>
              <a:rPr lang="de-DE" sz="2800" b="1" dirty="0"/>
              <a:t>7% Alawiten</a:t>
            </a:r>
            <a:br>
              <a:rPr lang="de-DE" sz="2800" dirty="0"/>
            </a:br>
            <a:r>
              <a:rPr lang="de-DE" sz="2800" dirty="0"/>
              <a:t>				</a:t>
            </a:r>
            <a:r>
              <a:rPr lang="de-DE" sz="2800" b="1" dirty="0"/>
              <a:t>4% Drusen</a:t>
            </a:r>
            <a:br>
              <a:rPr lang="de-DE" sz="2800" dirty="0"/>
            </a:br>
            <a:r>
              <a:rPr lang="de-DE" sz="2800" dirty="0"/>
              <a:t>				</a:t>
            </a:r>
            <a:r>
              <a:rPr lang="de-DE" sz="2800" b="1" dirty="0"/>
              <a:t>2-3% Christen</a:t>
            </a:r>
            <a:br>
              <a:rPr lang="de-DE" sz="2800" dirty="0"/>
            </a:br>
            <a:r>
              <a:rPr lang="de-DE" sz="2800" dirty="0"/>
              <a:t>				</a:t>
            </a:r>
            <a:r>
              <a:rPr lang="de-DE" sz="2800" b="1" dirty="0"/>
              <a:t>1-2% andere</a:t>
            </a:r>
          </a:p>
        </p:txBody>
      </p:sp>
    </p:spTree>
    <p:extLst>
      <p:ext uri="{BB962C8B-B14F-4D97-AF65-F5344CB8AC3E}">
        <p14:creationId xmlns:p14="http://schemas.microsoft.com/office/powerpoint/2010/main" val="3663961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8863E9-E82D-D749-BD1A-3024F0A53D82}"/>
              </a:ext>
            </a:extLst>
          </p:cNvPr>
          <p:cNvSpPr>
            <a:spLocks noGrp="1"/>
          </p:cNvSpPr>
          <p:nvPr>
            <p:ph type="title"/>
          </p:nvPr>
        </p:nvSpPr>
        <p:spPr>
          <a:xfrm>
            <a:off x="360000" y="0"/>
            <a:ext cx="7886700" cy="1026148"/>
          </a:xfrm>
        </p:spPr>
        <p:txBody>
          <a:bodyPr>
            <a:normAutofit/>
          </a:bodyPr>
          <a:lstStyle/>
          <a:p>
            <a:r>
              <a:rPr lang="de-DE" altLang="fr-FR" sz="3600" dirty="0">
                <a:solidFill>
                  <a:srgbClr val="FFFFFF"/>
                </a:solidFill>
                <a:ea typeface="ＭＳ Ｐゴシック" pitchFamily="34" charset="-128"/>
              </a:rPr>
              <a:t>Syrien </a:t>
            </a:r>
            <a:r>
              <a:rPr lang="de-DE" altLang="fr-FR" sz="3600" b="0" dirty="0">
                <a:solidFill>
                  <a:srgbClr val="FFFFFF"/>
                </a:solidFill>
                <a:ea typeface="ＭＳ Ｐゴシック" pitchFamily="34" charset="-128"/>
              </a:rPr>
              <a:t>– Hintergrund</a:t>
            </a:r>
            <a:endParaRPr lang="de-DE" sz="3600" b="0" dirty="0"/>
          </a:p>
        </p:txBody>
      </p:sp>
      <p:sp>
        <p:nvSpPr>
          <p:cNvPr id="5" name="Inhaltsplatzhalter 4">
            <a:extLst>
              <a:ext uri="{FF2B5EF4-FFF2-40B4-BE49-F238E27FC236}">
                <a16:creationId xmlns:a16="http://schemas.microsoft.com/office/drawing/2014/main" id="{37719264-963C-0789-8325-B828A488839C}"/>
              </a:ext>
            </a:extLst>
          </p:cNvPr>
          <p:cNvSpPr>
            <a:spLocks noGrp="1"/>
          </p:cNvSpPr>
          <p:nvPr>
            <p:ph idx="1"/>
          </p:nvPr>
        </p:nvSpPr>
        <p:spPr>
          <a:xfrm>
            <a:off x="198069" y="3083442"/>
            <a:ext cx="8210562" cy="1781449"/>
          </a:xfrm>
        </p:spPr>
        <p:txBody>
          <a:bodyPr vert="horz" lIns="91440" tIns="45720" rIns="91440" bIns="45720" rtlCol="0" anchor="t">
            <a:normAutofit lnSpcReduction="10000"/>
          </a:bodyPr>
          <a:lstStyle/>
          <a:p>
            <a:pPr marL="0" indent="0">
              <a:buNone/>
            </a:pPr>
            <a:r>
              <a:rPr lang="de-DE" sz="2800" b="1" dirty="0">
                <a:latin typeface="Calibri"/>
                <a:ea typeface="Calibri"/>
                <a:cs typeface="Arial"/>
              </a:rPr>
              <a:t>Statt Frieden weiter Zerstörung</a:t>
            </a:r>
          </a:p>
          <a:p>
            <a:pPr marL="356870" indent="-356870"/>
            <a:r>
              <a:rPr lang="de-DE" sz="2800" dirty="0">
                <a:latin typeface="Calibri"/>
                <a:ea typeface="Calibri"/>
                <a:cs typeface="Arial"/>
              </a:rPr>
              <a:t>Seit 2011 Bürgerkrieg im Land</a:t>
            </a:r>
          </a:p>
          <a:p>
            <a:pPr marL="356870" indent="-356870"/>
            <a:r>
              <a:rPr lang="de-DE" sz="2800" dirty="0">
                <a:latin typeface="Calibri"/>
                <a:ea typeface="Calibri"/>
                <a:cs typeface="Arial"/>
              </a:rPr>
              <a:t>Umsturz brachte keinen Frieden, </a:t>
            </a:r>
            <a:br>
              <a:rPr lang="de-DE" sz="2800" dirty="0">
                <a:latin typeface="Calibri"/>
                <a:ea typeface="Calibri"/>
                <a:cs typeface="Arial"/>
              </a:rPr>
            </a:br>
            <a:r>
              <a:rPr lang="de-DE" sz="2800" dirty="0">
                <a:latin typeface="Calibri"/>
                <a:ea typeface="Calibri"/>
                <a:cs typeface="Arial"/>
              </a:rPr>
              <a:t>sondern neue Gewalt</a:t>
            </a:r>
            <a:endParaRPr lang="de-CH" sz="2800" dirty="0">
              <a:latin typeface="Calibri"/>
              <a:ea typeface="Calibri"/>
              <a:cs typeface="Arial"/>
            </a:endParaRPr>
          </a:p>
        </p:txBody>
      </p:sp>
      <p:pic>
        <p:nvPicPr>
          <p:cNvPr id="4" name="Grafik 3">
            <a:extLst>
              <a:ext uri="{FF2B5EF4-FFF2-40B4-BE49-F238E27FC236}">
                <a16:creationId xmlns:a16="http://schemas.microsoft.com/office/drawing/2014/main" id="{7A27A724-6B01-29D3-E609-9C9733BE5E0F}"/>
              </a:ext>
            </a:extLst>
          </p:cNvPr>
          <p:cNvPicPr>
            <a:picLocks noChangeAspect="1"/>
          </p:cNvPicPr>
          <p:nvPr/>
        </p:nvPicPr>
        <p:blipFill>
          <a:blip r:embed="rId3"/>
          <a:srcRect l="206" t="61683" r="-206" b="17074"/>
          <a:stretch>
            <a:fillRect/>
          </a:stretch>
        </p:blipFill>
        <p:spPr>
          <a:xfrm>
            <a:off x="198069" y="1026149"/>
            <a:ext cx="8784000" cy="1865908"/>
          </a:xfrm>
          <a:prstGeom prst="rect">
            <a:avLst/>
          </a:prstGeom>
        </p:spPr>
      </p:pic>
    </p:spTree>
    <p:extLst>
      <p:ext uri="{BB962C8B-B14F-4D97-AF65-F5344CB8AC3E}">
        <p14:creationId xmlns:p14="http://schemas.microsoft.com/office/powerpoint/2010/main" val="42596128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8863E9-E82D-D749-BD1A-3024F0A53D82}"/>
              </a:ext>
            </a:extLst>
          </p:cNvPr>
          <p:cNvSpPr>
            <a:spLocks noGrp="1"/>
          </p:cNvSpPr>
          <p:nvPr>
            <p:ph type="title"/>
          </p:nvPr>
        </p:nvSpPr>
        <p:spPr>
          <a:xfrm>
            <a:off x="359999" y="0"/>
            <a:ext cx="8488165" cy="1005840"/>
          </a:xfrm>
        </p:spPr>
        <p:txBody>
          <a:bodyPr>
            <a:normAutofit/>
          </a:bodyPr>
          <a:lstStyle/>
          <a:p>
            <a:r>
              <a:rPr lang="de-DE" altLang="fr-FR" sz="3600" dirty="0">
                <a:solidFill>
                  <a:srgbClr val="FFFFFF"/>
                </a:solidFill>
                <a:ea typeface="ＭＳ Ｐゴシック" pitchFamily="34" charset="-128"/>
              </a:rPr>
              <a:t>Syrien</a:t>
            </a:r>
            <a:endParaRPr lang="de-DE" dirty="0"/>
          </a:p>
        </p:txBody>
      </p:sp>
      <p:sp>
        <p:nvSpPr>
          <p:cNvPr id="11" name="Inhaltsplatzhalter 4">
            <a:extLst>
              <a:ext uri="{FF2B5EF4-FFF2-40B4-BE49-F238E27FC236}">
                <a16:creationId xmlns:a16="http://schemas.microsoft.com/office/drawing/2014/main" id="{5776A06D-9644-F76F-4F45-39F5132AD650}"/>
              </a:ext>
            </a:extLst>
          </p:cNvPr>
          <p:cNvSpPr>
            <a:spLocks noGrp="1"/>
          </p:cNvSpPr>
          <p:nvPr>
            <p:ph idx="1"/>
          </p:nvPr>
        </p:nvSpPr>
        <p:spPr>
          <a:xfrm>
            <a:off x="359999" y="1308483"/>
            <a:ext cx="5091677" cy="3835017"/>
          </a:xfrm>
        </p:spPr>
        <p:txBody>
          <a:bodyPr vert="horz" lIns="91440" tIns="45720" rIns="91440" bIns="45720" rtlCol="0" anchor="t">
            <a:normAutofit/>
          </a:bodyPr>
          <a:lstStyle/>
          <a:p>
            <a:pPr marL="356870" indent="-356870">
              <a:lnSpc>
                <a:spcPct val="100000"/>
              </a:lnSpc>
              <a:spcBef>
                <a:spcPts val="1200"/>
              </a:spcBef>
            </a:pPr>
            <a:r>
              <a:rPr lang="de-CH" sz="2800" dirty="0">
                <a:latin typeface="Calibri"/>
                <a:ea typeface="Calibri"/>
                <a:cs typeface="Arial"/>
              </a:rPr>
              <a:t>Immer wieder Angriffe gegen Minderheiten im Land</a:t>
            </a:r>
          </a:p>
          <a:p>
            <a:pPr marL="356870" indent="-356870">
              <a:lnSpc>
                <a:spcPct val="100000"/>
              </a:lnSpc>
              <a:spcBef>
                <a:spcPts val="1200"/>
              </a:spcBef>
            </a:pPr>
            <a:r>
              <a:rPr lang="de-CH" sz="2800" dirty="0">
                <a:latin typeface="Calibri"/>
                <a:ea typeface="Calibri"/>
                <a:cs typeface="Arial"/>
              </a:rPr>
              <a:t>Zunehmend Übergriffe gegen Christen und auf Kirchen</a:t>
            </a:r>
          </a:p>
          <a:p>
            <a:pPr marL="356870" indent="-356870">
              <a:lnSpc>
                <a:spcPct val="100000"/>
              </a:lnSpc>
              <a:spcBef>
                <a:spcPts val="1200"/>
              </a:spcBef>
            </a:pPr>
            <a:r>
              <a:rPr lang="de-CH" sz="2800" b="1" dirty="0">
                <a:latin typeface="Calibri"/>
                <a:ea typeface="Calibri"/>
                <a:cs typeface="Arial"/>
              </a:rPr>
              <a:t>Konvertiten</a:t>
            </a:r>
            <a:r>
              <a:rPr lang="de-CH" sz="2800" dirty="0">
                <a:latin typeface="Calibri"/>
                <a:ea typeface="Calibri"/>
                <a:cs typeface="Arial"/>
              </a:rPr>
              <a:t>: Gefahr durch fanatische Einstellungen von Islamisten oder Verwandten </a:t>
            </a:r>
          </a:p>
        </p:txBody>
      </p:sp>
      <p:pic>
        <p:nvPicPr>
          <p:cNvPr id="4" name="Grafik 3">
            <a:extLst>
              <a:ext uri="{FF2B5EF4-FFF2-40B4-BE49-F238E27FC236}">
                <a16:creationId xmlns:a16="http://schemas.microsoft.com/office/drawing/2014/main" id="{37F20E29-8C45-4B6B-D9AD-9B5B41664806}"/>
              </a:ext>
            </a:extLst>
          </p:cNvPr>
          <p:cNvPicPr>
            <a:picLocks noChangeAspect="1"/>
          </p:cNvPicPr>
          <p:nvPr/>
        </p:nvPicPr>
        <p:blipFill>
          <a:blip r:embed="rId3"/>
          <a:srcRect t="32481" r="21597" b="9096"/>
          <a:stretch>
            <a:fillRect/>
          </a:stretch>
        </p:blipFill>
        <p:spPr>
          <a:xfrm>
            <a:off x="5451675" y="1456661"/>
            <a:ext cx="3665407" cy="2731288"/>
          </a:xfrm>
          <a:prstGeom prst="rect">
            <a:avLst/>
          </a:prstGeom>
        </p:spPr>
      </p:pic>
    </p:spTree>
    <p:extLst>
      <p:ext uri="{BB962C8B-B14F-4D97-AF65-F5344CB8AC3E}">
        <p14:creationId xmlns:p14="http://schemas.microsoft.com/office/powerpoint/2010/main" val="33920274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DA9C9-F72D-7DFF-CE13-BC44C191844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6F758EE-98DD-E58E-C4FF-439C5B6F13DD}"/>
              </a:ext>
            </a:extLst>
          </p:cNvPr>
          <p:cNvSpPr>
            <a:spLocks noGrp="1"/>
          </p:cNvSpPr>
          <p:nvPr>
            <p:ph type="title"/>
          </p:nvPr>
        </p:nvSpPr>
        <p:spPr>
          <a:xfrm>
            <a:off x="359999" y="0"/>
            <a:ext cx="8488165" cy="1005840"/>
          </a:xfrm>
        </p:spPr>
        <p:txBody>
          <a:bodyPr>
            <a:normAutofit/>
          </a:bodyPr>
          <a:lstStyle/>
          <a:p>
            <a:r>
              <a:rPr lang="de-DE" altLang="fr-FR" sz="3600" dirty="0">
                <a:solidFill>
                  <a:srgbClr val="FFFFFF"/>
                </a:solidFill>
                <a:ea typeface="ＭＳ Ｐゴシック" pitchFamily="34" charset="-128"/>
              </a:rPr>
              <a:t>Syrien - Gebetsanliegen</a:t>
            </a:r>
            <a:endParaRPr lang="de-DE" dirty="0"/>
          </a:p>
        </p:txBody>
      </p:sp>
      <p:sp>
        <p:nvSpPr>
          <p:cNvPr id="11" name="Inhaltsplatzhalter 4">
            <a:extLst>
              <a:ext uri="{FF2B5EF4-FFF2-40B4-BE49-F238E27FC236}">
                <a16:creationId xmlns:a16="http://schemas.microsoft.com/office/drawing/2014/main" id="{D6F8596C-E9DA-7E14-7C63-CB3B0507C6D3}"/>
              </a:ext>
            </a:extLst>
          </p:cNvPr>
          <p:cNvSpPr>
            <a:spLocks noGrp="1"/>
          </p:cNvSpPr>
          <p:nvPr>
            <p:ph idx="1"/>
          </p:nvPr>
        </p:nvSpPr>
        <p:spPr>
          <a:xfrm>
            <a:off x="753404" y="1148994"/>
            <a:ext cx="7369871" cy="3835017"/>
          </a:xfrm>
        </p:spPr>
        <p:txBody>
          <a:bodyPr vert="horz" lIns="91440" tIns="45720" rIns="91440" bIns="45720" rtlCol="0" anchor="t">
            <a:noAutofit/>
          </a:bodyPr>
          <a:lstStyle/>
          <a:p>
            <a:pPr lvl="0"/>
            <a:r>
              <a:rPr lang="de-DE" sz="2800" b="1" dirty="0">
                <a:latin typeface="+mn-lt"/>
              </a:rPr>
              <a:t>Standhaftigkeit und neue Hoffnung </a:t>
            </a:r>
            <a:r>
              <a:rPr lang="de-DE" sz="2800" dirty="0">
                <a:latin typeface="+mn-lt"/>
              </a:rPr>
              <a:t>durch den Blick auf den Auferstandenen für die Christen in Syrien</a:t>
            </a:r>
          </a:p>
          <a:p>
            <a:pPr lvl="0"/>
            <a:r>
              <a:rPr lang="de-DE" sz="2800" dirty="0">
                <a:latin typeface="+mn-lt"/>
              </a:rPr>
              <a:t>Eine </a:t>
            </a:r>
            <a:r>
              <a:rPr lang="de-DE" sz="2800" b="1" dirty="0">
                <a:latin typeface="+mn-lt"/>
              </a:rPr>
              <a:t>weiterwachsende Bewegung hin zu Jesus </a:t>
            </a:r>
            <a:r>
              <a:rPr lang="de-DE" sz="2800" dirty="0">
                <a:latin typeface="+mn-lt"/>
              </a:rPr>
              <a:t>unter den Kurden und Drusen, sowie einen Aufbruch bei den sunnitischen Arabern</a:t>
            </a:r>
          </a:p>
          <a:p>
            <a:pPr lvl="0"/>
            <a:r>
              <a:rPr lang="de-DE" sz="2800" b="1" dirty="0">
                <a:latin typeface="+mn-lt"/>
              </a:rPr>
              <a:t>Frieden und Gerechtigkeit </a:t>
            </a:r>
            <a:r>
              <a:rPr lang="de-DE" sz="2800" dirty="0">
                <a:latin typeface="+mn-lt"/>
              </a:rPr>
              <a:t>sowie Versöhnung und heilende Aufarbeitung der brutalen Vergangenheit in Syrien</a:t>
            </a:r>
          </a:p>
        </p:txBody>
      </p:sp>
    </p:spTree>
    <p:extLst>
      <p:ext uri="{BB962C8B-B14F-4D97-AF65-F5344CB8AC3E}">
        <p14:creationId xmlns:p14="http://schemas.microsoft.com/office/powerpoint/2010/main" val="1701302914"/>
      </p:ext>
    </p:extLst>
  </p:cSld>
  <p:clrMapOvr>
    <a:masterClrMapping/>
  </p:clrMapOvr>
</p:sld>
</file>

<file path=ppt/theme/theme1.xml><?xml version="1.0" encoding="utf-8"?>
<a:theme xmlns:a="http://schemas.openxmlformats.org/drawingml/2006/main" name="CH-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H-F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e39ded8-aa7f-47c1-b17a-313c126d6a76" xsi:nil="true"/>
    <lcf76f155ced4ddcb4097134ff3c332f xmlns="fb3e6aff-b14c-4543-9d40-561609762d8e">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D42DB2E9ED582544A8AEA7854828B5FF" ma:contentTypeVersion="19" ma:contentTypeDescription="Ein neues Dokument erstellen." ma:contentTypeScope="" ma:versionID="56db03180ab6d1b8fe11a26066c60b7a">
  <xsd:schema xmlns:xsd="http://www.w3.org/2001/XMLSchema" xmlns:xs="http://www.w3.org/2001/XMLSchema" xmlns:p="http://schemas.microsoft.com/office/2006/metadata/properties" xmlns:ns2="fb3e6aff-b14c-4543-9d40-561609762d8e" xmlns:ns3="8e39ded8-aa7f-47c1-b17a-313c126d6a76" targetNamespace="http://schemas.microsoft.com/office/2006/metadata/properties" ma:root="true" ma:fieldsID="061efb698c229e4e0be532dc00f8b553" ns2:_="" ns3:_="">
    <xsd:import namespace="fb3e6aff-b14c-4543-9d40-561609762d8e"/>
    <xsd:import namespace="8e39ded8-aa7f-47c1-b17a-313c126d6a76"/>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b3e6aff-b14c-4543-9d40-561609762d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Bildmarkierungen" ma:readOnly="false" ma:fieldId="{5cf76f15-5ced-4ddc-b409-7134ff3c332f}" ma:taxonomyMulti="true" ma:sspId="6b547d4a-2dd6-40ed-914c-27bc1561bad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e39ded8-aa7f-47c1-b17a-313c126d6a76" elementFormDefault="qualified">
    <xsd:import namespace="http://schemas.microsoft.com/office/2006/documentManagement/types"/>
    <xsd:import namespace="http://schemas.microsoft.com/office/infopath/2007/PartnerControls"/>
    <xsd:element name="SharedWithUsers" ma:index="17"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Freigegeben für - Details" ma:internalName="SharedWithDetails" ma:readOnly="true">
      <xsd:simpleType>
        <xsd:restriction base="dms:Note">
          <xsd:maxLength value="255"/>
        </xsd:restriction>
      </xsd:simpleType>
    </xsd:element>
    <xsd:element name="TaxCatchAll" ma:index="22" nillable="true" ma:displayName="Taxonomy Catch All Column" ma:hidden="true" ma:list="{71c0848d-e77a-4bab-baa9-8c9f67579b2e}" ma:internalName="TaxCatchAll" ma:showField="CatchAllData" ma:web="8e39ded8-aa7f-47c1-b17a-313c126d6a7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12973B9-B09E-4E8C-AC7A-D7C4F93CF1F5}">
  <ds:schemaRefs>
    <ds:schemaRef ds:uri="8e39ded8-aa7f-47c1-b17a-313c126d6a76"/>
    <ds:schemaRef ds:uri="9250513c-f0e7-43e0-a407-2d93a91f161a"/>
    <ds:schemaRef ds:uri="eb080f43-3cdc-4de4-a10f-6b7c50c4b17d"/>
    <ds:schemaRef ds:uri="fb3e6aff-b14c-4543-9d40-561609762d8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F39DD6F-DE31-4481-873B-29C26EC3D59C}">
  <ds:schemaRefs>
    <ds:schemaRef ds:uri="http://schemas.microsoft.com/sharepoint/v3/contenttype/forms"/>
  </ds:schemaRefs>
</ds:datastoreItem>
</file>

<file path=customXml/itemProps3.xml><?xml version="1.0" encoding="utf-8"?>
<ds:datastoreItem xmlns:ds="http://schemas.openxmlformats.org/officeDocument/2006/customXml" ds:itemID="{05697CA0-252F-4E9E-A011-5F734832E7CC}"/>
</file>

<file path=docProps/app.xml><?xml version="1.0" encoding="utf-8"?>
<Properties xmlns="http://schemas.openxmlformats.org/officeDocument/2006/extended-properties" xmlns:vt="http://schemas.openxmlformats.org/officeDocument/2006/docPropsVTypes">
  <Template>Office Theme</Template>
  <TotalTime>0</TotalTime>
  <Words>3720</Words>
  <Application>Microsoft Office PowerPoint</Application>
  <PresentationFormat>Bildschirmpräsentation (16:9)</PresentationFormat>
  <Paragraphs>144</Paragraphs>
  <Slides>14</Slides>
  <Notes>13</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14</vt:i4>
      </vt:variant>
    </vt:vector>
  </HeadingPairs>
  <TitlesOfParts>
    <vt:vector size="23" baseType="lpstr">
      <vt:lpstr>ＭＳ Ｐゴシック</vt:lpstr>
      <vt:lpstr>Aptos</vt:lpstr>
      <vt:lpstr>Arial</vt:lpstr>
      <vt:lpstr>Calibri</vt:lpstr>
      <vt:lpstr>Calibri Light</vt:lpstr>
      <vt:lpstr>Symbol</vt:lpstr>
      <vt:lpstr>Wingdings</vt:lpstr>
      <vt:lpstr>CH-DE</vt:lpstr>
      <vt:lpstr>CH-FR</vt:lpstr>
      <vt:lpstr>PowerPoint-Präsentation</vt:lpstr>
      <vt:lpstr>Zentralasien – Überblick</vt:lpstr>
      <vt:lpstr>Zentralasien – Regierung</vt:lpstr>
      <vt:lpstr>Zentralasien – Überblick</vt:lpstr>
      <vt:lpstr>Zentralasien – Gebetsanliegen</vt:lpstr>
      <vt:lpstr>Nigeria – Überblick</vt:lpstr>
      <vt:lpstr>Nigeria – Scharia und Spannungen</vt:lpstr>
      <vt:lpstr>Nigeria – Boko Haram &amp; islamistische Gewalt</vt:lpstr>
      <vt:lpstr>Nigeria – Christen unter massivem Druck</vt:lpstr>
      <vt:lpstr>Nigeria - Gebetsanliegen</vt:lpstr>
      <vt:lpstr>Syrien – Überblick</vt:lpstr>
      <vt:lpstr>Syrien – Hintergrund</vt:lpstr>
      <vt:lpstr>Syrien</vt:lpstr>
      <vt:lpstr>Syrien - Gebetsanliegen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Microsoft Office User</dc:creator>
  <cp:lastModifiedBy>Fabienne Guélat</cp:lastModifiedBy>
  <cp:revision>4</cp:revision>
  <dcterms:created xsi:type="dcterms:W3CDTF">2020-05-07T15:30:17Z</dcterms:created>
  <dcterms:modified xsi:type="dcterms:W3CDTF">2026-09-23T10:23:04Z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0x010100D42DB2E9ED582544A8AEA7854828B5FF</vt:lpwstr>
  </property>
  <property fmtid="{D5CDD505-2E9C-101B-9397-08002B2CF9AE}" pid="3" name="Order">
    <vt:r8>80800</vt:r8>
  </property>
  <property fmtid="{D5CDD505-2E9C-101B-9397-08002B2CF9AE}" pid="4" name="MediaServiceImageTags">
    <vt:lpwstr/>
  </property>
  <property fmtid="{D5CDD505-2E9C-101B-9397-08002B2CF9AE}" pid="5" name="Metadaten">
    <vt:lpwstr/>
  </property>
</Properties>
</file>